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9" r:id="rId2"/>
    <p:sldId id="256" r:id="rId3"/>
    <p:sldId id="345" r:id="rId4"/>
    <p:sldId id="346" r:id="rId5"/>
    <p:sldId id="260" r:id="rId6"/>
    <p:sldId id="338" r:id="rId7"/>
    <p:sldId id="373" r:id="rId8"/>
    <p:sldId id="314" r:id="rId9"/>
    <p:sldId id="264" r:id="rId10"/>
    <p:sldId id="265" r:id="rId11"/>
    <p:sldId id="266" r:id="rId12"/>
    <p:sldId id="267" r:id="rId13"/>
    <p:sldId id="271" r:id="rId14"/>
    <p:sldId id="273" r:id="rId15"/>
    <p:sldId id="278" r:id="rId16"/>
    <p:sldId id="279" r:id="rId17"/>
    <p:sldId id="281" r:id="rId18"/>
    <p:sldId id="282" r:id="rId19"/>
    <p:sldId id="283" r:id="rId20"/>
    <p:sldId id="280" r:id="rId21"/>
    <p:sldId id="284" r:id="rId22"/>
    <p:sldId id="337" r:id="rId23"/>
    <p:sldId id="285" r:id="rId24"/>
    <p:sldId id="370" r:id="rId25"/>
    <p:sldId id="315" r:id="rId26"/>
    <p:sldId id="369" r:id="rId27"/>
    <p:sldId id="361" r:id="rId28"/>
    <p:sldId id="368" r:id="rId29"/>
    <p:sldId id="349" r:id="rId30"/>
    <p:sldId id="350" r:id="rId31"/>
    <p:sldId id="351" r:id="rId32"/>
    <p:sldId id="352" r:id="rId33"/>
    <p:sldId id="353" r:id="rId34"/>
    <p:sldId id="354" r:id="rId35"/>
    <p:sldId id="355" r:id="rId36"/>
    <p:sldId id="364" r:id="rId37"/>
    <p:sldId id="366" r:id="rId38"/>
    <p:sldId id="367" r:id="rId39"/>
    <p:sldId id="371" r:id="rId40"/>
    <p:sldId id="374" r:id="rId41"/>
    <p:sldId id="375" r:id="rId42"/>
    <p:sldId id="376" r:id="rId43"/>
    <p:sldId id="377" r:id="rId44"/>
    <p:sldId id="37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59E2C9-4F1D-4366-96CA-BA14DE0534BB}">
          <p14:sldIdLst>
            <p14:sldId id="259"/>
            <p14:sldId id="256"/>
            <p14:sldId id="345"/>
            <p14:sldId id="346"/>
            <p14:sldId id="260"/>
            <p14:sldId id="338"/>
            <p14:sldId id="373"/>
            <p14:sldId id="314"/>
            <p14:sldId id="264"/>
            <p14:sldId id="265"/>
            <p14:sldId id="266"/>
            <p14:sldId id="267"/>
            <p14:sldId id="271"/>
            <p14:sldId id="273"/>
            <p14:sldId id="278"/>
            <p14:sldId id="279"/>
            <p14:sldId id="281"/>
            <p14:sldId id="282"/>
            <p14:sldId id="283"/>
            <p14:sldId id="280"/>
            <p14:sldId id="284"/>
            <p14:sldId id="337"/>
            <p14:sldId id="285"/>
            <p14:sldId id="370"/>
            <p14:sldId id="315"/>
            <p14:sldId id="369"/>
            <p14:sldId id="361"/>
            <p14:sldId id="368"/>
            <p14:sldId id="349"/>
            <p14:sldId id="350"/>
            <p14:sldId id="351"/>
            <p14:sldId id="352"/>
            <p14:sldId id="353"/>
            <p14:sldId id="354"/>
            <p14:sldId id="355"/>
            <p14:sldId id="364"/>
            <p14:sldId id="366"/>
            <p14:sldId id="367"/>
            <p14:sldId id="371"/>
            <p14:sldId id="374"/>
            <p14:sldId id="375"/>
            <p14:sldId id="376"/>
            <p14:sldId id="377"/>
            <p14:sldId id="3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58" autoAdjust="0"/>
    <p:restoredTop sz="71930" autoAdjust="0"/>
  </p:normalViewPr>
  <p:slideViewPr>
    <p:cSldViewPr snapToGrid="0">
      <p:cViewPr varScale="1">
        <p:scale>
          <a:sx n="47" d="100"/>
          <a:sy n="47" d="100"/>
        </p:scale>
        <p:origin x="1394"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90D4B7-6DAB-4B03-94D4-D5F0B8ABA205}" type="datetimeFigureOut">
              <a:rPr lang="en-US" smtClean="0"/>
              <a:t>5/15/2017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348B68-2025-4E81-BE51-28363D5C5931}" type="slidenum">
              <a:rPr lang="en-US" smtClean="0"/>
              <a:t>‹#›</a:t>
            </a:fld>
            <a:endParaRPr lang="en-US"/>
          </a:p>
        </p:txBody>
      </p:sp>
    </p:spTree>
    <p:extLst>
      <p:ext uri="{BB962C8B-B14F-4D97-AF65-F5344CB8AC3E}">
        <p14:creationId xmlns:p14="http://schemas.microsoft.com/office/powerpoint/2010/main" val="2724171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348B68-2025-4E81-BE51-28363D5C5931}" type="slidenum">
              <a:rPr lang="en-US" smtClean="0"/>
              <a:t>1</a:t>
            </a:fld>
            <a:endParaRPr lang="en-US"/>
          </a:p>
        </p:txBody>
      </p:sp>
    </p:spTree>
    <p:extLst>
      <p:ext uri="{BB962C8B-B14F-4D97-AF65-F5344CB8AC3E}">
        <p14:creationId xmlns:p14="http://schemas.microsoft.com/office/powerpoint/2010/main" val="3898512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DFFFDE3-A12E-452D-8C66-9AE6442316AE}" type="slidenum">
              <a:rPr lang="en-US" smtClean="0"/>
              <a:pPr/>
              <a:t>26</a:t>
            </a:fld>
            <a:endParaRPr lang="en-US"/>
          </a:p>
        </p:txBody>
      </p:sp>
    </p:spTree>
    <p:extLst>
      <p:ext uri="{BB962C8B-B14F-4D97-AF65-F5344CB8AC3E}">
        <p14:creationId xmlns:p14="http://schemas.microsoft.com/office/powerpoint/2010/main" val="2713797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Supplementary Figure 8: Individual samples show differences in how much diversity estimates are dependent on wet lab extraction.</a:t>
            </a:r>
            <a:r>
              <a:rPr lang="en-US" sz="1200" b="0" i="0" u="none" strike="noStrike" kern="1200" dirty="0">
                <a:solidFill>
                  <a:schemeClr val="tx1"/>
                </a:solidFill>
                <a:effectLst/>
                <a:latin typeface="+mn-lt"/>
                <a:ea typeface="+mn-ea"/>
                <a:cs typeface="+mn-cs"/>
              </a:rPr>
              <a:t> Each column represents one specimen, with the distribution of p-values across bioinformatics protocols (colors) testing whether handling lab has a significant effect on the estimation of Simpson diversity. For some samples (such as D2327), diversity estimates across different handling labs were not affected by bioinformatics protocol, while for others (such as D2561) different handling protocols produced very different absolute diversity measurements depending on bioinformatics protocol. In the case of D2561, a freeze-dried specimen, different extraction protocols produced unusually variable distributions of </a:t>
            </a:r>
            <a:r>
              <a:rPr lang="en-US" sz="1200" b="0" i="0" u="none" strike="noStrike" kern="1200" dirty="0" err="1">
                <a:solidFill>
                  <a:schemeClr val="tx1"/>
                </a:solidFill>
                <a:effectLst/>
                <a:latin typeface="+mn-lt"/>
                <a:ea typeface="+mn-ea"/>
                <a:cs typeface="+mn-cs"/>
              </a:rPr>
              <a:t>Bacteroidetes</a:t>
            </a:r>
            <a:r>
              <a:rPr lang="en-US" sz="1200" b="0" i="0" u="none" strike="noStrike" kern="1200" dirty="0">
                <a:solidFill>
                  <a:schemeClr val="tx1"/>
                </a:solidFill>
                <a:effectLst/>
                <a:latin typeface="+mn-lt"/>
                <a:ea typeface="+mn-ea"/>
                <a:cs typeface="+mn-cs"/>
              </a:rPr>
              <a:t> versus Firmicutes, and some extraction results included large proportions of likely contaminants such as </a:t>
            </a:r>
            <a:r>
              <a:rPr lang="en-US" sz="1200" b="0" i="1" u="none" strike="noStrike" kern="1200" dirty="0" err="1">
                <a:solidFill>
                  <a:schemeClr val="tx1"/>
                </a:solidFill>
                <a:effectLst/>
                <a:latin typeface="+mn-lt"/>
                <a:ea typeface="+mn-ea"/>
                <a:cs typeface="+mn-cs"/>
              </a:rPr>
              <a:t>Methylobacterium</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Staphylococcus</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Spirochaetes</a:t>
            </a:r>
            <a:r>
              <a:rPr lang="en-US" sz="1200" b="0" i="0" u="none" strike="noStrike" kern="1200" dirty="0">
                <a:solidFill>
                  <a:schemeClr val="tx1"/>
                </a:solidFill>
                <a:effectLst/>
                <a:latin typeface="+mn-lt"/>
                <a:ea typeface="+mn-ea"/>
                <a:cs typeface="+mn-cs"/>
              </a:rPr>
              <a:t>. A smaller study only incorporating a few specimens or technical replicates using the same specimen might thus reach different conclusions based solely on which specimens happen to be included.</a:t>
            </a:r>
            <a:endParaRPr lang="en-US" b="1" dirty="0">
              <a:effectLst/>
            </a:endParaRPr>
          </a:p>
          <a:p>
            <a:endParaRPr lang="en-US" dirty="0"/>
          </a:p>
        </p:txBody>
      </p:sp>
      <p:sp>
        <p:nvSpPr>
          <p:cNvPr id="4" name="Slide Number Placeholder 3"/>
          <p:cNvSpPr>
            <a:spLocks noGrp="1"/>
          </p:cNvSpPr>
          <p:nvPr>
            <p:ph type="sldNum" sz="quarter" idx="10"/>
          </p:nvPr>
        </p:nvSpPr>
        <p:spPr/>
        <p:txBody>
          <a:bodyPr/>
          <a:lstStyle/>
          <a:p>
            <a:fld id="{86348B68-2025-4E81-BE51-28363D5C5931}" type="slidenum">
              <a:rPr lang="en-US" smtClean="0"/>
              <a:t>38</a:t>
            </a:fld>
            <a:endParaRPr lang="en-US"/>
          </a:p>
        </p:txBody>
      </p:sp>
    </p:spTree>
    <p:extLst>
      <p:ext uri="{BB962C8B-B14F-4D97-AF65-F5344CB8AC3E}">
        <p14:creationId xmlns:p14="http://schemas.microsoft.com/office/powerpoint/2010/main" val="512407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348B68-2025-4E81-BE51-28363D5C5931}" type="slidenum">
              <a:rPr lang="en-US" smtClean="0"/>
              <a:t>39</a:t>
            </a:fld>
            <a:endParaRPr lang="en-US"/>
          </a:p>
        </p:txBody>
      </p:sp>
    </p:spTree>
    <p:extLst>
      <p:ext uri="{BB962C8B-B14F-4D97-AF65-F5344CB8AC3E}">
        <p14:creationId xmlns:p14="http://schemas.microsoft.com/office/powerpoint/2010/main" val="4200940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348B68-2025-4E81-BE51-28363D5C5931}" type="slidenum">
              <a:rPr lang="en-US" smtClean="0"/>
              <a:t>40</a:t>
            </a:fld>
            <a:endParaRPr lang="en-US"/>
          </a:p>
        </p:txBody>
      </p:sp>
    </p:spTree>
    <p:extLst>
      <p:ext uri="{BB962C8B-B14F-4D97-AF65-F5344CB8AC3E}">
        <p14:creationId xmlns:p14="http://schemas.microsoft.com/office/powerpoint/2010/main" val="3991545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348B68-2025-4E81-BE51-28363D5C5931}" type="slidenum">
              <a:rPr lang="en-US" smtClean="0"/>
              <a:t>2</a:t>
            </a:fld>
            <a:endParaRPr lang="en-US"/>
          </a:p>
        </p:txBody>
      </p:sp>
    </p:spTree>
    <p:extLst>
      <p:ext uri="{BB962C8B-B14F-4D97-AF65-F5344CB8AC3E}">
        <p14:creationId xmlns:p14="http://schemas.microsoft.com/office/powerpoint/2010/main" val="3317865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348B68-2025-4E81-BE51-28363D5C5931}" type="slidenum">
              <a:rPr lang="en-US" smtClean="0"/>
              <a:t>4</a:t>
            </a:fld>
            <a:endParaRPr lang="en-US"/>
          </a:p>
        </p:txBody>
      </p:sp>
    </p:spTree>
    <p:extLst>
      <p:ext uri="{BB962C8B-B14F-4D97-AF65-F5344CB8AC3E}">
        <p14:creationId xmlns:p14="http://schemas.microsoft.com/office/powerpoint/2010/main" val="1686804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348B68-2025-4E81-BE51-28363D5C5931}" type="slidenum">
              <a:rPr lang="en-US" smtClean="0"/>
              <a:t>5</a:t>
            </a:fld>
            <a:endParaRPr lang="en-US"/>
          </a:p>
        </p:txBody>
      </p:sp>
    </p:spTree>
    <p:extLst>
      <p:ext uri="{BB962C8B-B14F-4D97-AF65-F5344CB8AC3E}">
        <p14:creationId xmlns:p14="http://schemas.microsoft.com/office/powerpoint/2010/main" val="3016727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348B68-2025-4E81-BE51-28363D5C5931}" type="slidenum">
              <a:rPr lang="en-US" smtClean="0"/>
              <a:t>7</a:t>
            </a:fld>
            <a:endParaRPr lang="en-US"/>
          </a:p>
        </p:txBody>
      </p:sp>
    </p:spTree>
    <p:extLst>
      <p:ext uri="{BB962C8B-B14F-4D97-AF65-F5344CB8AC3E}">
        <p14:creationId xmlns:p14="http://schemas.microsoft.com/office/powerpoint/2010/main" val="1618420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Graph shows multi-dimensional scaling plots (similar to PCA plots) for all samples from all labs used in MBQC study.  The graph is for only one bioinformatics pipeline.  The different colors are for extraction kits.  Square shape is for DNA extracted at central lab.  </a:t>
            </a:r>
          </a:p>
          <a:p>
            <a:endParaRPr lang="en-US" altLang="en-US" dirty="0"/>
          </a:p>
          <a:p>
            <a:r>
              <a:rPr lang="en-US" altLang="en-US" dirty="0">
                <a:solidFill>
                  <a:srgbClr val="C00000"/>
                </a:solidFill>
                <a:latin typeface="Arial" charset="0"/>
                <a:cs typeface="Arial" charset="0"/>
              </a:rPr>
              <a:t>Overall, however, our data are consistent with kit manufacturer introducing systematic bias  </a:t>
            </a:r>
            <a:r>
              <a:rPr lang="en-US" altLang="en-US" dirty="0"/>
              <a:t>– e.g., Mo-Bio in red are all superimposed.  </a:t>
            </a:r>
          </a:p>
        </p:txBody>
      </p:sp>
      <p:sp>
        <p:nvSpPr>
          <p:cNvPr id="4" name="Slide Number Placeholder 3"/>
          <p:cNvSpPr>
            <a:spLocks noGrp="1"/>
          </p:cNvSpPr>
          <p:nvPr>
            <p:ph type="sldNum" sz="quarter" idx="5"/>
          </p:nvPr>
        </p:nvSpPr>
        <p:spPr/>
        <p:txBody>
          <a:bodyPr/>
          <a:lstStyle/>
          <a:p>
            <a:pPr>
              <a:defRPr/>
            </a:pPr>
            <a:fld id="{24BFFD3F-DEB4-4D98-A5D3-E2F722BB45D0}" type="slidenum">
              <a:rPr lang="en-US" smtClean="0"/>
              <a:pPr>
                <a:defRPr/>
              </a:pPr>
              <a:t>10</a:t>
            </a:fld>
            <a:endParaRPr lang="en-US"/>
          </a:p>
        </p:txBody>
      </p:sp>
    </p:spTree>
    <p:extLst>
      <p:ext uri="{BB962C8B-B14F-4D97-AF65-F5344CB8AC3E}">
        <p14:creationId xmlns:p14="http://schemas.microsoft.com/office/powerpoint/2010/main" val="176732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wild-type (WT) and Casp11-/- mice.</a:t>
            </a:r>
          </a:p>
        </p:txBody>
      </p:sp>
      <p:sp>
        <p:nvSpPr>
          <p:cNvPr id="4" name="Slide Number Placeholder 3"/>
          <p:cNvSpPr>
            <a:spLocks noGrp="1"/>
          </p:cNvSpPr>
          <p:nvPr>
            <p:ph type="sldNum" sz="quarter" idx="10"/>
          </p:nvPr>
        </p:nvSpPr>
        <p:spPr/>
        <p:txBody>
          <a:bodyPr/>
          <a:lstStyle/>
          <a:p>
            <a:fld id="{86348B68-2025-4E81-BE51-28363D5C5931}" type="slidenum">
              <a:rPr lang="en-US" smtClean="0"/>
              <a:t>20</a:t>
            </a:fld>
            <a:endParaRPr lang="en-US"/>
          </a:p>
        </p:txBody>
      </p:sp>
    </p:spTree>
    <p:extLst>
      <p:ext uri="{BB962C8B-B14F-4D97-AF65-F5344CB8AC3E}">
        <p14:creationId xmlns:p14="http://schemas.microsoft.com/office/powerpoint/2010/main" val="3548169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348B68-2025-4E81-BE51-28363D5C5931}" type="slidenum">
              <a:rPr lang="en-US" smtClean="0"/>
              <a:t>24</a:t>
            </a:fld>
            <a:endParaRPr lang="en-US"/>
          </a:p>
        </p:txBody>
      </p:sp>
    </p:spTree>
    <p:extLst>
      <p:ext uri="{BB962C8B-B14F-4D97-AF65-F5344CB8AC3E}">
        <p14:creationId xmlns:p14="http://schemas.microsoft.com/office/powerpoint/2010/main" val="1473291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348B68-2025-4E81-BE51-28363D5C5931}" type="slidenum">
              <a:rPr lang="en-US" smtClean="0"/>
              <a:t>25</a:t>
            </a:fld>
            <a:endParaRPr lang="en-US"/>
          </a:p>
        </p:txBody>
      </p:sp>
    </p:spTree>
    <p:extLst>
      <p:ext uri="{BB962C8B-B14F-4D97-AF65-F5344CB8AC3E}">
        <p14:creationId xmlns:p14="http://schemas.microsoft.com/office/powerpoint/2010/main" val="2938719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CBE1B8D-6697-4C28-8488-BE4EBDD1EA3A}" type="datetimeFigureOut">
              <a:rPr lang="en-US" smtClean="0"/>
              <a:t>5/15/2017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104388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BE1B8D-6697-4C28-8488-BE4EBDD1EA3A}" type="datetimeFigureOut">
              <a:rPr lang="en-US" smtClean="0"/>
              <a:t>5/15/2017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3279622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BE1B8D-6697-4C28-8488-BE4EBDD1EA3A}" type="datetimeFigureOut">
              <a:rPr lang="en-US" smtClean="0"/>
              <a:t>5/15/2017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3514263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633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BE1B8D-6697-4C28-8488-BE4EBDD1EA3A}" type="datetimeFigureOut">
              <a:rPr lang="en-US" smtClean="0"/>
              <a:t>5/15/2017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1336890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CBE1B8D-6697-4C28-8488-BE4EBDD1EA3A}" type="datetimeFigureOut">
              <a:rPr lang="en-US" smtClean="0"/>
              <a:t>5/15/2017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3000612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CBE1B8D-6697-4C28-8488-BE4EBDD1EA3A}" type="datetimeFigureOut">
              <a:rPr lang="en-US" smtClean="0"/>
              <a:t>5/15/2017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2699356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CBE1B8D-6697-4C28-8488-BE4EBDD1EA3A}" type="datetimeFigureOut">
              <a:rPr lang="en-US" smtClean="0"/>
              <a:t>5/15/2017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3479838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CBE1B8D-6697-4C28-8488-BE4EBDD1EA3A}" type="datetimeFigureOut">
              <a:rPr lang="en-US" smtClean="0"/>
              <a:t>5/15/2017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835503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BE1B8D-6697-4C28-8488-BE4EBDD1EA3A}" type="datetimeFigureOut">
              <a:rPr lang="en-US" smtClean="0"/>
              <a:t>5/15/2017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2097563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CBE1B8D-6697-4C28-8488-BE4EBDD1EA3A}" type="datetimeFigureOut">
              <a:rPr lang="en-US" smtClean="0"/>
              <a:t>5/15/2017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2343148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CBE1B8D-6697-4C28-8488-BE4EBDD1EA3A}" type="datetimeFigureOut">
              <a:rPr lang="en-US" smtClean="0"/>
              <a:t>5/15/2017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2436455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BE1B8D-6697-4C28-8488-BE4EBDD1EA3A}" type="datetimeFigureOut">
              <a:rPr lang="en-US" smtClean="0"/>
              <a:t>5/15/2017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1FADD-545F-4B67-8971-924E344C92A3}" type="slidenum">
              <a:rPr lang="en-US" smtClean="0"/>
              <a:t>‹#›</a:t>
            </a:fld>
            <a:endParaRPr lang="en-US"/>
          </a:p>
        </p:txBody>
      </p:sp>
    </p:spTree>
    <p:extLst>
      <p:ext uri="{BB962C8B-B14F-4D97-AF65-F5344CB8AC3E}">
        <p14:creationId xmlns:p14="http://schemas.microsoft.com/office/powerpoint/2010/main" val="3966954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jpeg"/><Relationship Id="rId3" Type="http://schemas.openxmlformats.org/officeDocument/2006/relationships/image" Target="../media/image37.png"/><Relationship Id="rId7" Type="http://schemas.openxmlformats.org/officeDocument/2006/relationships/image" Target="../media/image41.jpeg"/><Relationship Id="rId12" Type="http://schemas.openxmlformats.org/officeDocument/2006/relationships/image" Target="../media/image46.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jpeg"/><Relationship Id="rId5" Type="http://schemas.openxmlformats.org/officeDocument/2006/relationships/image" Target="../media/image39.png"/><Relationship Id="rId10" Type="http://schemas.openxmlformats.org/officeDocument/2006/relationships/image" Target="../media/image44.jpeg"/><Relationship Id="rId4" Type="http://schemas.openxmlformats.org/officeDocument/2006/relationships/image" Target="../media/image38.png"/><Relationship Id="rId9" Type="http://schemas.openxmlformats.org/officeDocument/2006/relationships/image" Target="../media/image43.jpeg"/><Relationship Id="rId14"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96290" y="1294415"/>
            <a:ext cx="10580916" cy="107721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        Biological variability, technical artifacts</a:t>
            </a:r>
          </a:p>
          <a:p>
            <a:r>
              <a:rPr lang="en-US" sz="3200" dirty="0">
                <a:latin typeface="Arial" panose="020B0604020202020204" pitchFamily="34" charset="0"/>
                <a:cs typeface="Arial" panose="020B0604020202020204" pitchFamily="34" charset="0"/>
              </a:rPr>
              <a:t>and reproducibility in the study of the microbiome</a:t>
            </a:r>
          </a:p>
        </p:txBody>
      </p:sp>
      <p:sp>
        <p:nvSpPr>
          <p:cNvPr id="5" name="TextBox 4"/>
          <p:cNvSpPr txBox="1"/>
          <p:nvPr/>
        </p:nvSpPr>
        <p:spPr>
          <a:xfrm>
            <a:off x="3301339" y="3716977"/>
            <a:ext cx="4961615" cy="1384995"/>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           Anthony Fodor </a:t>
            </a:r>
          </a:p>
          <a:p>
            <a:r>
              <a:rPr lang="en-US" sz="2800" dirty="0">
                <a:latin typeface="Arial" panose="020B0604020202020204" pitchFamily="34" charset="0"/>
                <a:cs typeface="Arial" panose="020B0604020202020204" pitchFamily="34" charset="0"/>
              </a:rPr>
              <a:t>           UNC Charlotte</a:t>
            </a:r>
          </a:p>
          <a:p>
            <a:r>
              <a:rPr lang="en-US" sz="2800" dirty="0">
                <a:latin typeface="Arial" panose="020B0604020202020204" pitchFamily="34" charset="0"/>
                <a:cs typeface="Arial" panose="020B0604020202020204" pitchFamily="34" charset="0"/>
              </a:rPr>
              <a:t> Bioinformatics and Genomics</a:t>
            </a:r>
          </a:p>
        </p:txBody>
      </p:sp>
    </p:spTree>
    <p:extLst>
      <p:ext uri="{BB962C8B-B14F-4D97-AF65-F5344CB8AC3E}">
        <p14:creationId xmlns:p14="http://schemas.microsoft.com/office/powerpoint/2010/main" val="182120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752600" y="685800"/>
            <a:ext cx="5105400" cy="6034088"/>
          </a:xfrm>
          <a:noFill/>
        </p:spPr>
      </p:pic>
      <p:sp>
        <p:nvSpPr>
          <p:cNvPr id="3" name="Rectangle 2"/>
          <p:cNvSpPr/>
          <p:nvPr/>
        </p:nvSpPr>
        <p:spPr>
          <a:xfrm>
            <a:off x="5486400" y="5638800"/>
            <a:ext cx="1371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68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0" y="1952626"/>
            <a:ext cx="289560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Title 1"/>
          <p:cNvSpPr>
            <a:spLocks noGrp="1"/>
          </p:cNvSpPr>
          <p:nvPr>
            <p:ph type="title"/>
          </p:nvPr>
        </p:nvSpPr>
        <p:spPr>
          <a:xfrm>
            <a:off x="1484911" y="-235466"/>
            <a:ext cx="8229600" cy="1143000"/>
          </a:xfrm>
        </p:spPr>
        <p:txBody>
          <a:bodyPr/>
          <a:lstStyle/>
          <a:p>
            <a:r>
              <a:rPr lang="en-US" altLang="en-US" sz="2000" dirty="0">
                <a:solidFill>
                  <a:srgbClr val="C00000"/>
                </a:solidFill>
                <a:latin typeface="Arial" charset="0"/>
                <a:cs typeface="Arial" charset="0"/>
              </a:rPr>
              <a:t>Do different labs using the same extraction kit get the same results?</a:t>
            </a:r>
          </a:p>
        </p:txBody>
      </p:sp>
      <p:sp>
        <p:nvSpPr>
          <p:cNvPr id="6" name="Rectangle 5"/>
          <p:cNvSpPr/>
          <p:nvPr/>
        </p:nvSpPr>
        <p:spPr>
          <a:xfrm>
            <a:off x="1828800" y="762000"/>
            <a:ext cx="1219200" cy="10668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1752600" y="3048000"/>
            <a:ext cx="1219200" cy="10668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52331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Box 3"/>
          <p:cNvSpPr txBox="1">
            <a:spLocks noChangeArrowheads="1"/>
          </p:cNvSpPr>
          <p:nvPr/>
        </p:nvSpPr>
        <p:spPr bwMode="auto">
          <a:xfrm>
            <a:off x="2209801" y="152401"/>
            <a:ext cx="76549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3200">
                <a:solidFill>
                  <a:srgbClr val="C00000"/>
                </a:solidFill>
              </a:rPr>
              <a:t>Extraction kit explains a good deal of the </a:t>
            </a:r>
          </a:p>
          <a:p>
            <a:pPr eaLnBrk="1" hangingPunct="1"/>
            <a:r>
              <a:rPr lang="en-US" altLang="en-US" sz="3200">
                <a:solidFill>
                  <a:srgbClr val="C00000"/>
                </a:solidFill>
              </a:rPr>
              <a:t>overall variation for many samples…</a:t>
            </a:r>
          </a:p>
        </p:txBody>
      </p:sp>
      <p:pic>
        <p:nvPicPr>
          <p:cNvPr id="378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1441450"/>
            <a:ext cx="5559425" cy="541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2590801"/>
            <a:ext cx="289560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2562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Box 3"/>
          <p:cNvSpPr txBox="1">
            <a:spLocks noChangeArrowheads="1"/>
          </p:cNvSpPr>
          <p:nvPr/>
        </p:nvSpPr>
        <p:spPr bwMode="auto">
          <a:xfrm>
            <a:off x="2209800" y="152400"/>
            <a:ext cx="50355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3200">
                <a:solidFill>
                  <a:srgbClr val="C00000"/>
                </a:solidFill>
              </a:rPr>
              <a:t>But not for every sample…</a:t>
            </a:r>
          </a:p>
        </p:txBody>
      </p:sp>
      <p:pic>
        <p:nvPicPr>
          <p:cNvPr id="389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9476" y="914400"/>
            <a:ext cx="590867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8299"/>
          <a:stretch/>
        </p:blipFill>
        <p:spPr bwMode="auto">
          <a:xfrm>
            <a:off x="7924801" y="1676400"/>
            <a:ext cx="2655277"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0375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1601" y="293176"/>
            <a:ext cx="10962360" cy="461665"/>
          </a:xfrm>
          <a:prstGeom prst="rect">
            <a:avLst/>
          </a:prstGeom>
          <a:noFill/>
        </p:spPr>
        <p:txBody>
          <a:bodyPr wrap="none" rtlCol="0">
            <a:spAutoFit/>
          </a:bodyPr>
          <a:lstStyle/>
          <a:p>
            <a:r>
              <a:rPr lang="en-US" sz="2400" dirty="0"/>
              <a:t>Whole-metagenome sequencing reveals effect sizes are different for different diseases</a:t>
            </a:r>
            <a:endParaRPr lang="en-US" sz="2400" dirty="0">
              <a:solidFill>
                <a:srgbClr val="FF0000"/>
              </a:solidFill>
            </a:endParaRPr>
          </a:p>
        </p:txBody>
      </p:sp>
      <p:pic>
        <p:nvPicPr>
          <p:cNvPr id="5" name="Picture 4"/>
          <p:cNvPicPr>
            <a:picLocks noChangeAspect="1"/>
          </p:cNvPicPr>
          <p:nvPr/>
        </p:nvPicPr>
        <p:blipFill>
          <a:blip r:embed="rId2"/>
          <a:stretch>
            <a:fillRect/>
          </a:stretch>
        </p:blipFill>
        <p:spPr>
          <a:xfrm>
            <a:off x="2336800" y="1004375"/>
            <a:ext cx="3886200" cy="3784600"/>
          </a:xfrm>
          <a:prstGeom prst="rect">
            <a:avLst/>
          </a:prstGeom>
        </p:spPr>
      </p:pic>
      <p:pic>
        <p:nvPicPr>
          <p:cNvPr id="7" name="Picture 6"/>
          <p:cNvPicPr>
            <a:picLocks noChangeAspect="1"/>
          </p:cNvPicPr>
          <p:nvPr/>
        </p:nvPicPr>
        <p:blipFill>
          <a:blip r:embed="rId3"/>
          <a:stretch>
            <a:fillRect/>
          </a:stretch>
        </p:blipFill>
        <p:spPr>
          <a:xfrm>
            <a:off x="6807200" y="902775"/>
            <a:ext cx="4230000" cy="5333344"/>
          </a:xfrm>
          <a:prstGeom prst="rect">
            <a:avLst/>
          </a:prstGeom>
        </p:spPr>
      </p:pic>
      <p:sp>
        <p:nvSpPr>
          <p:cNvPr id="8" name="TextBox 7"/>
          <p:cNvSpPr txBox="1"/>
          <p:nvPr/>
        </p:nvSpPr>
        <p:spPr>
          <a:xfrm>
            <a:off x="203200" y="6223044"/>
            <a:ext cx="11684000" cy="338554"/>
          </a:xfrm>
          <a:prstGeom prst="rect">
            <a:avLst/>
          </a:prstGeom>
          <a:noFill/>
        </p:spPr>
        <p:txBody>
          <a:bodyPr wrap="square" rtlCol="0">
            <a:spAutoFit/>
          </a:bodyPr>
          <a:lstStyle/>
          <a:p>
            <a:r>
              <a:rPr lang="en-US" sz="1600" dirty="0" err="1"/>
              <a:t>Pasolli</a:t>
            </a:r>
            <a:r>
              <a:rPr lang="en-US" sz="1600" dirty="0"/>
              <a:t> et al - Machine Learning Meta-analysis of Large </a:t>
            </a:r>
            <a:r>
              <a:rPr lang="en-US" sz="1600" dirty="0" err="1"/>
              <a:t>Metagenomic</a:t>
            </a:r>
            <a:r>
              <a:rPr lang="en-US" sz="1600" dirty="0"/>
              <a:t> Datasets: Tools and Biological Insights– </a:t>
            </a:r>
            <a:r>
              <a:rPr lang="en-US" sz="1600" dirty="0" err="1"/>
              <a:t>mbio</a:t>
            </a:r>
            <a:r>
              <a:rPr lang="en-US" sz="1600" dirty="0"/>
              <a:t>, 2016</a:t>
            </a:r>
          </a:p>
        </p:txBody>
      </p:sp>
    </p:spTree>
    <p:extLst>
      <p:ext uri="{BB962C8B-B14F-4D97-AF65-F5344CB8AC3E}">
        <p14:creationId xmlns:p14="http://schemas.microsoft.com/office/powerpoint/2010/main" val="1107295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5253" y="39452"/>
            <a:ext cx="925464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Reproducibility in metagenomics experiments appears to depend on effect sizes</a:t>
            </a:r>
          </a:p>
        </p:txBody>
      </p:sp>
      <p:sp>
        <p:nvSpPr>
          <p:cNvPr id="3" name="TextBox 2"/>
          <p:cNvSpPr txBox="1"/>
          <p:nvPr/>
        </p:nvSpPr>
        <p:spPr>
          <a:xfrm>
            <a:off x="688769" y="617520"/>
            <a:ext cx="8047396"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There is a reproducible signal </a:t>
            </a:r>
            <a:r>
              <a:rPr lang="en-US" sz="2000" dirty="0">
                <a:solidFill>
                  <a:srgbClr val="FF0000"/>
                </a:solidFill>
                <a:latin typeface="Arial" panose="020B0604020202020204" pitchFamily="34" charset="0"/>
                <a:cs typeface="Arial" panose="020B0604020202020204" pitchFamily="34" charset="0"/>
              </a:rPr>
              <a:t>for colorectal cancer </a:t>
            </a:r>
            <a:r>
              <a:rPr lang="en-US" sz="2000" dirty="0">
                <a:latin typeface="Arial" panose="020B0604020202020204" pitchFamily="34" charset="0"/>
                <a:cs typeface="Arial" panose="020B0604020202020204" pitchFamily="34" charset="0"/>
              </a:rPr>
              <a:t>across datasets…</a:t>
            </a:r>
          </a:p>
        </p:txBody>
      </p:sp>
      <p:pic>
        <p:nvPicPr>
          <p:cNvPr id="4" name="Picture 3"/>
          <p:cNvPicPr>
            <a:picLocks noChangeAspect="1"/>
          </p:cNvPicPr>
          <p:nvPr/>
        </p:nvPicPr>
        <p:blipFill>
          <a:blip r:embed="rId2"/>
          <a:stretch>
            <a:fillRect/>
          </a:stretch>
        </p:blipFill>
        <p:spPr>
          <a:xfrm>
            <a:off x="3039924" y="1068341"/>
            <a:ext cx="6166706" cy="1707703"/>
          </a:xfrm>
          <a:prstGeom prst="rect">
            <a:avLst/>
          </a:prstGeom>
        </p:spPr>
      </p:pic>
      <p:sp>
        <p:nvSpPr>
          <p:cNvPr id="5" name="TextBox 4"/>
          <p:cNvSpPr txBox="1"/>
          <p:nvPr/>
        </p:nvSpPr>
        <p:spPr>
          <a:xfrm>
            <a:off x="627413" y="3263735"/>
            <a:ext cx="5213287"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But not for </a:t>
            </a:r>
            <a:r>
              <a:rPr lang="en-US" sz="2400" dirty="0">
                <a:solidFill>
                  <a:srgbClr val="FF0000"/>
                </a:solidFill>
                <a:latin typeface="Arial" panose="020B0604020202020204" pitchFamily="34" charset="0"/>
                <a:cs typeface="Arial" panose="020B0604020202020204" pitchFamily="34" charset="0"/>
              </a:rPr>
              <a:t>obesity</a:t>
            </a:r>
            <a:r>
              <a:rPr lang="en-US" sz="2400" dirty="0">
                <a:latin typeface="Arial" panose="020B0604020202020204" pitchFamily="34" charset="0"/>
                <a:cs typeface="Arial" panose="020B0604020202020204" pitchFamily="34" charset="0"/>
              </a:rPr>
              <a:t> across datasets…</a:t>
            </a:r>
          </a:p>
        </p:txBody>
      </p:sp>
      <p:sp>
        <p:nvSpPr>
          <p:cNvPr id="6" name="Rectangle 5"/>
          <p:cNvSpPr/>
          <p:nvPr/>
        </p:nvSpPr>
        <p:spPr>
          <a:xfrm>
            <a:off x="2127887" y="3982892"/>
            <a:ext cx="6096000" cy="646331"/>
          </a:xfrm>
          <a:prstGeom prst="rect">
            <a:avLst/>
          </a:prstGeom>
        </p:spPr>
        <p:txBody>
          <a:bodyPr>
            <a:spAutoFit/>
          </a:bodyPr>
          <a:lstStyle/>
          <a:p>
            <a:r>
              <a:rPr lang="en-US" dirty="0"/>
              <a:t>Sze and Schloss - </a:t>
            </a:r>
            <a:r>
              <a:rPr lang="en-US" b="1" dirty="0"/>
              <a:t>Looking for a Signal in the Noise: Revisiting Obesity and the Microbiome</a:t>
            </a:r>
            <a:r>
              <a:rPr lang="en-US" dirty="0"/>
              <a:t>– </a:t>
            </a:r>
            <a:r>
              <a:rPr lang="en-US" dirty="0" err="1"/>
              <a:t>mbio</a:t>
            </a:r>
            <a:r>
              <a:rPr lang="en-US" dirty="0"/>
              <a:t>, 2016</a:t>
            </a:r>
          </a:p>
        </p:txBody>
      </p:sp>
      <p:pic>
        <p:nvPicPr>
          <p:cNvPr id="7" name="Picture 6"/>
          <p:cNvPicPr>
            <a:picLocks noChangeAspect="1"/>
          </p:cNvPicPr>
          <p:nvPr/>
        </p:nvPicPr>
        <p:blipFill>
          <a:blip r:embed="rId3"/>
          <a:stretch>
            <a:fillRect/>
          </a:stretch>
        </p:blipFill>
        <p:spPr>
          <a:xfrm>
            <a:off x="1922380" y="4824164"/>
            <a:ext cx="7800975" cy="1057275"/>
          </a:xfrm>
          <a:prstGeom prst="rect">
            <a:avLst/>
          </a:prstGeom>
        </p:spPr>
      </p:pic>
    </p:spTree>
    <p:extLst>
      <p:ext uri="{BB962C8B-B14F-4D97-AF65-F5344CB8AC3E}">
        <p14:creationId xmlns:p14="http://schemas.microsoft.com/office/powerpoint/2010/main" val="3755794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9200" y="4990049"/>
            <a:ext cx="9855200" cy="748795"/>
          </a:xfrm>
          <a:prstGeom prst="rect">
            <a:avLst/>
          </a:prstGeom>
        </p:spPr>
        <p:txBody>
          <a:bodyPr wrap="square">
            <a:spAutoFit/>
          </a:bodyPr>
          <a:lstStyle/>
          <a:p>
            <a:r>
              <a:rPr lang="en-US" sz="2133" dirty="0">
                <a:solidFill>
                  <a:srgbClr val="333333"/>
                </a:solidFill>
                <a:latin typeface="arial" panose="020B0604020202020204" pitchFamily="34" charset="0"/>
              </a:rPr>
              <a:t>“We conclude that most variation in the human microbiome is </a:t>
            </a:r>
            <a:r>
              <a:rPr lang="en-US" sz="2133" dirty="0">
                <a:solidFill>
                  <a:srgbClr val="FF0000"/>
                </a:solidFill>
                <a:latin typeface="arial" panose="020B0604020202020204" pitchFamily="34" charset="0"/>
              </a:rPr>
              <a:t>not well explained </a:t>
            </a:r>
            <a:r>
              <a:rPr lang="en-US" sz="2133" dirty="0">
                <a:solidFill>
                  <a:srgbClr val="333333"/>
                </a:solidFill>
                <a:latin typeface="arial" panose="020B0604020202020204" pitchFamily="34" charset="0"/>
              </a:rPr>
              <a:t>by … phenotypic metadata”</a:t>
            </a:r>
            <a:endParaRPr lang="en-US" sz="2133" dirty="0"/>
          </a:p>
        </p:txBody>
      </p:sp>
      <p:pic>
        <p:nvPicPr>
          <p:cNvPr id="4" name="Picture 3"/>
          <p:cNvPicPr>
            <a:picLocks noChangeAspect="1"/>
          </p:cNvPicPr>
          <p:nvPr/>
        </p:nvPicPr>
        <p:blipFill>
          <a:blip r:embed="rId2" cstate="print"/>
          <a:stretch>
            <a:fillRect/>
          </a:stretch>
        </p:blipFill>
        <p:spPr>
          <a:xfrm>
            <a:off x="1625601" y="1620818"/>
            <a:ext cx="8140700" cy="2832100"/>
          </a:xfrm>
          <a:prstGeom prst="rect">
            <a:avLst/>
          </a:prstGeom>
        </p:spPr>
      </p:pic>
      <p:sp>
        <p:nvSpPr>
          <p:cNvPr id="7" name="TextBox 6"/>
          <p:cNvSpPr txBox="1"/>
          <p:nvPr/>
        </p:nvSpPr>
        <p:spPr>
          <a:xfrm>
            <a:off x="1009403" y="273133"/>
            <a:ext cx="6465744"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Effect sizes are often really, really small</a:t>
            </a:r>
          </a:p>
        </p:txBody>
      </p:sp>
    </p:spTree>
    <p:extLst>
      <p:ext uri="{BB962C8B-B14F-4D97-AF65-F5344CB8AC3E}">
        <p14:creationId xmlns:p14="http://schemas.microsoft.com/office/powerpoint/2010/main" val="1759983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4978" y="279401"/>
            <a:ext cx="5491023" cy="6418852"/>
          </a:xfrm>
          <a:prstGeom prst="rect">
            <a:avLst/>
          </a:prstGeom>
        </p:spPr>
      </p:pic>
      <p:pic>
        <p:nvPicPr>
          <p:cNvPr id="3" name="Picture 2"/>
          <p:cNvPicPr>
            <a:picLocks noChangeAspect="1"/>
          </p:cNvPicPr>
          <p:nvPr/>
        </p:nvPicPr>
        <p:blipFill>
          <a:blip r:embed="rId3"/>
          <a:stretch>
            <a:fillRect/>
          </a:stretch>
        </p:blipFill>
        <p:spPr>
          <a:xfrm>
            <a:off x="5877513" y="505978"/>
            <a:ext cx="5709064" cy="837217"/>
          </a:xfrm>
          <a:prstGeom prst="rect">
            <a:avLst/>
          </a:prstGeom>
        </p:spPr>
      </p:pic>
      <p:sp>
        <p:nvSpPr>
          <p:cNvPr id="4" name="TextBox 3"/>
          <p:cNvSpPr txBox="1"/>
          <p:nvPr/>
        </p:nvSpPr>
        <p:spPr>
          <a:xfrm flipH="1">
            <a:off x="5769342" y="1569582"/>
            <a:ext cx="5641097" cy="420564"/>
          </a:xfrm>
          <a:prstGeom prst="rect">
            <a:avLst/>
          </a:prstGeom>
          <a:noFill/>
        </p:spPr>
        <p:txBody>
          <a:bodyPr wrap="square" rtlCol="0">
            <a:spAutoFit/>
          </a:bodyPr>
          <a:lstStyle/>
          <a:p>
            <a:r>
              <a:rPr lang="en-US" sz="2133" dirty="0">
                <a:latin typeface="Arial" panose="020B0604020202020204" pitchFamily="34" charset="0"/>
                <a:cs typeface="Arial" panose="020B0604020202020204" pitchFamily="34" charset="0"/>
              </a:rPr>
              <a:t>Initial analysis: 503 metadata variables </a:t>
            </a:r>
          </a:p>
        </p:txBody>
      </p:sp>
      <p:cxnSp>
        <p:nvCxnSpPr>
          <p:cNvPr id="6" name="Straight Arrow Connector 5"/>
          <p:cNvCxnSpPr/>
          <p:nvPr/>
        </p:nvCxnSpPr>
        <p:spPr>
          <a:xfrm>
            <a:off x="8375041" y="1907784"/>
            <a:ext cx="0" cy="632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299200" y="2534085"/>
            <a:ext cx="3342582" cy="420564"/>
          </a:xfrm>
          <a:prstGeom prst="rect">
            <a:avLst/>
          </a:prstGeom>
          <a:noFill/>
        </p:spPr>
        <p:txBody>
          <a:bodyPr wrap="none" rtlCol="0">
            <a:spAutoFit/>
          </a:bodyPr>
          <a:lstStyle/>
          <a:p>
            <a:r>
              <a:rPr lang="en-US" sz="2133" dirty="0">
                <a:latin typeface="Arial" panose="020B0604020202020204" pitchFamily="34" charset="0"/>
                <a:cs typeface="Arial" panose="020B0604020202020204" pitchFamily="34" charset="0"/>
              </a:rPr>
              <a:t>69 significant at 10% FDR</a:t>
            </a:r>
          </a:p>
        </p:txBody>
      </p:sp>
      <p:sp>
        <p:nvSpPr>
          <p:cNvPr id="8" name="TextBox 7"/>
          <p:cNvSpPr txBox="1"/>
          <p:nvPr/>
        </p:nvSpPr>
        <p:spPr>
          <a:xfrm>
            <a:off x="6145337" y="3037213"/>
            <a:ext cx="4501553" cy="420564"/>
          </a:xfrm>
          <a:prstGeom prst="rect">
            <a:avLst/>
          </a:prstGeom>
          <a:noFill/>
        </p:spPr>
        <p:txBody>
          <a:bodyPr wrap="none" rtlCol="0">
            <a:spAutoFit/>
          </a:bodyPr>
          <a:lstStyle/>
          <a:p>
            <a:r>
              <a:rPr lang="en-US" sz="2133" dirty="0">
                <a:latin typeface="Arial" panose="020B0604020202020204" pitchFamily="34" charset="0"/>
                <a:cs typeface="Arial" panose="020B0604020202020204" pitchFamily="34" charset="0"/>
              </a:rPr>
              <a:t>26 have analog in replication cohort</a:t>
            </a:r>
          </a:p>
        </p:txBody>
      </p:sp>
      <p:sp>
        <p:nvSpPr>
          <p:cNvPr id="9" name="TextBox 8"/>
          <p:cNvSpPr txBox="1"/>
          <p:nvPr/>
        </p:nvSpPr>
        <p:spPr>
          <a:xfrm>
            <a:off x="6122373" y="3446398"/>
            <a:ext cx="6192593" cy="748795"/>
          </a:xfrm>
          <a:prstGeom prst="rect">
            <a:avLst/>
          </a:prstGeom>
          <a:noFill/>
        </p:spPr>
        <p:txBody>
          <a:bodyPr wrap="none" rtlCol="0">
            <a:spAutoFit/>
          </a:bodyPr>
          <a:lstStyle/>
          <a:p>
            <a:r>
              <a:rPr lang="en-US" sz="2133" dirty="0">
                <a:latin typeface="Arial" panose="020B0604020202020204" pitchFamily="34" charset="0"/>
                <a:cs typeface="Arial" panose="020B0604020202020204" pitchFamily="34" charset="0"/>
              </a:rPr>
              <a:t>24 of these are significant </a:t>
            </a:r>
          </a:p>
          <a:p>
            <a:r>
              <a:rPr lang="en-US" sz="2133" dirty="0">
                <a:latin typeface="Arial" panose="020B0604020202020204" pitchFamily="34" charset="0"/>
                <a:cs typeface="Arial" panose="020B0604020202020204" pitchFamily="34" charset="0"/>
              </a:rPr>
              <a:t>(but effect sizes in replicate cohort drop to &lt;&lt; .01)</a:t>
            </a:r>
          </a:p>
        </p:txBody>
      </p:sp>
      <p:sp>
        <p:nvSpPr>
          <p:cNvPr id="11" name="TextBox 10"/>
          <p:cNvSpPr txBox="1"/>
          <p:nvPr/>
        </p:nvSpPr>
        <p:spPr>
          <a:xfrm>
            <a:off x="5980407" y="4713616"/>
            <a:ext cx="5370381" cy="748795"/>
          </a:xfrm>
          <a:prstGeom prst="rect">
            <a:avLst/>
          </a:prstGeom>
          <a:noFill/>
        </p:spPr>
        <p:txBody>
          <a:bodyPr wrap="none" rtlCol="0">
            <a:spAutoFit/>
          </a:bodyPr>
          <a:lstStyle/>
          <a:p>
            <a:r>
              <a:rPr lang="en-US" sz="2133" dirty="0">
                <a:latin typeface="Arial" panose="020B0604020202020204" pitchFamily="34" charset="0"/>
                <a:cs typeface="Arial" panose="020B0604020202020204" pitchFamily="34" charset="0"/>
              </a:rPr>
              <a:t>Power estimates suggests &gt; </a:t>
            </a:r>
            <a:r>
              <a:rPr lang="en-US" sz="2133" dirty="0">
                <a:solidFill>
                  <a:srgbClr val="FF0000"/>
                </a:solidFill>
                <a:latin typeface="Arial" panose="020B0604020202020204" pitchFamily="34" charset="0"/>
                <a:cs typeface="Arial" panose="020B0604020202020204" pitchFamily="34" charset="0"/>
              </a:rPr>
              <a:t>1600 subjects</a:t>
            </a:r>
          </a:p>
          <a:p>
            <a:r>
              <a:rPr lang="en-US" sz="2133" dirty="0">
                <a:latin typeface="Arial" panose="020B0604020202020204" pitchFamily="34" charset="0"/>
                <a:cs typeface="Arial" panose="020B0604020202020204" pitchFamily="34" charset="0"/>
              </a:rPr>
              <a:t>needed to power BMI study…</a:t>
            </a:r>
          </a:p>
        </p:txBody>
      </p:sp>
      <p:sp>
        <p:nvSpPr>
          <p:cNvPr id="5" name="TextBox 4"/>
          <p:cNvSpPr txBox="1"/>
          <p:nvPr/>
        </p:nvSpPr>
        <p:spPr>
          <a:xfrm>
            <a:off x="4722385" y="6495476"/>
            <a:ext cx="6643422" cy="461665"/>
          </a:xfrm>
          <a:prstGeom prst="rect">
            <a:avLst/>
          </a:prstGeom>
          <a:noFill/>
        </p:spPr>
        <p:txBody>
          <a:bodyPr wrap="none" rtlCol="0">
            <a:spAutoFit/>
          </a:bodyPr>
          <a:lstStyle/>
          <a:p>
            <a:r>
              <a:rPr lang="en-US" sz="1400" dirty="0" err="1"/>
              <a:t>Falony</a:t>
            </a:r>
            <a:r>
              <a:rPr lang="en-US" sz="1400" dirty="0"/>
              <a:t> et al. Population-level analysis of gut microbiome variation -</a:t>
            </a:r>
            <a:r>
              <a:rPr lang="en-US" sz="1400" i="1" dirty="0"/>
              <a:t>Science </a:t>
            </a:r>
            <a:r>
              <a:rPr lang="en-US" sz="1400" dirty="0"/>
              <a:t> 29 Apr 2016</a:t>
            </a:r>
            <a:r>
              <a:rPr lang="en-US" sz="2400" dirty="0"/>
              <a:t> </a:t>
            </a:r>
          </a:p>
        </p:txBody>
      </p:sp>
      <p:sp>
        <p:nvSpPr>
          <p:cNvPr id="10" name="TextBox 9"/>
          <p:cNvSpPr txBox="1"/>
          <p:nvPr/>
        </p:nvSpPr>
        <p:spPr>
          <a:xfrm>
            <a:off x="304801" y="-25400"/>
            <a:ext cx="10725885" cy="420564"/>
          </a:xfrm>
          <a:prstGeom prst="rect">
            <a:avLst/>
          </a:prstGeom>
          <a:noFill/>
        </p:spPr>
        <p:txBody>
          <a:bodyPr wrap="none" rtlCol="0">
            <a:spAutoFit/>
          </a:bodyPr>
          <a:lstStyle/>
          <a:p>
            <a:r>
              <a:rPr lang="en-US" sz="2133" dirty="0">
                <a:solidFill>
                  <a:srgbClr val="FF0000"/>
                </a:solidFill>
              </a:rPr>
              <a:t>Microbial community composition and gene content is poorly associated with healthy variation</a:t>
            </a:r>
          </a:p>
        </p:txBody>
      </p:sp>
      <p:cxnSp>
        <p:nvCxnSpPr>
          <p:cNvPr id="12" name="Straight Arrow Connector 11"/>
          <p:cNvCxnSpPr/>
          <p:nvPr/>
        </p:nvCxnSpPr>
        <p:spPr>
          <a:xfrm>
            <a:off x="449024" y="716995"/>
            <a:ext cx="0" cy="5029200"/>
          </a:xfrm>
          <a:prstGeom prst="straightConnector1">
            <a:avLst/>
          </a:prstGeom>
          <a:ln w="127000">
            <a:tailEnd type="arrow"/>
          </a:ln>
          <a:scene3d>
            <a:camera prst="orthographicFront"/>
            <a:lightRig rig="twoPt" dir="t">
              <a:rot lat="0" lon="0" rev="9000000"/>
            </a:lightRig>
          </a:scene3d>
          <a:sp3d extrusionH="222250" contourW="69850" prstMaterial="translucentPowder">
            <a:bevelT w="44450"/>
            <a:bevelB w="139700" prst="cross"/>
          </a:sp3d>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7432" y="4851401"/>
            <a:ext cx="870751" cy="461665"/>
          </a:xfrm>
          <a:prstGeom prst="rect">
            <a:avLst/>
          </a:prstGeom>
          <a:solidFill>
            <a:srgbClr val="FF0000"/>
          </a:solidFill>
        </p:spPr>
        <p:txBody>
          <a:bodyPr wrap="none" rtlCol="0">
            <a:spAutoFit/>
          </a:bodyPr>
          <a:lstStyle/>
          <a:p>
            <a:r>
              <a:rPr lang="en-US" sz="2400" dirty="0">
                <a:latin typeface="Arial" pitchFamily="34" charset="0"/>
                <a:cs typeface="Arial" pitchFamily="34" charset="0"/>
              </a:rPr>
              <a:t>2016</a:t>
            </a:r>
          </a:p>
        </p:txBody>
      </p:sp>
    </p:spTree>
    <p:extLst>
      <p:ext uri="{BB962C8B-B14F-4D97-AF65-F5344CB8AC3E}">
        <p14:creationId xmlns:p14="http://schemas.microsoft.com/office/powerpoint/2010/main" val="4085169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11368" y="76201"/>
            <a:ext cx="7624075" cy="461665"/>
          </a:xfrm>
          <a:prstGeom prst="rect">
            <a:avLst/>
          </a:prstGeom>
          <a:noFill/>
        </p:spPr>
        <p:txBody>
          <a:bodyPr wrap="none" rtlCol="0">
            <a:spAutoFit/>
          </a:bodyPr>
          <a:lstStyle/>
          <a:p>
            <a:r>
              <a:rPr lang="en-US" sz="2400" dirty="0"/>
              <a:t>Remarkably, replicability is maintained </a:t>
            </a:r>
            <a:r>
              <a:rPr lang="en-US" sz="2400" dirty="0">
                <a:solidFill>
                  <a:srgbClr val="FF0000"/>
                </a:solidFill>
              </a:rPr>
              <a:t>across disease states</a:t>
            </a:r>
          </a:p>
        </p:txBody>
      </p:sp>
      <p:pic>
        <p:nvPicPr>
          <p:cNvPr id="3" name="Picture 2"/>
          <p:cNvPicPr>
            <a:picLocks noChangeAspect="1"/>
          </p:cNvPicPr>
          <p:nvPr/>
        </p:nvPicPr>
        <p:blipFill>
          <a:blip r:embed="rId2"/>
          <a:stretch>
            <a:fillRect/>
          </a:stretch>
        </p:blipFill>
        <p:spPr>
          <a:xfrm>
            <a:off x="2362200" y="1397001"/>
            <a:ext cx="9118600" cy="1714500"/>
          </a:xfrm>
          <a:prstGeom prst="rect">
            <a:avLst/>
          </a:prstGeom>
        </p:spPr>
      </p:pic>
      <p:sp>
        <p:nvSpPr>
          <p:cNvPr id="4" name="TextBox 3"/>
          <p:cNvSpPr txBox="1"/>
          <p:nvPr/>
        </p:nvSpPr>
        <p:spPr>
          <a:xfrm>
            <a:off x="1199308" y="2209801"/>
            <a:ext cx="1271630" cy="461665"/>
          </a:xfrm>
          <a:prstGeom prst="rect">
            <a:avLst/>
          </a:prstGeom>
          <a:noFill/>
        </p:spPr>
        <p:txBody>
          <a:bodyPr wrap="none" rtlCol="0">
            <a:spAutoFit/>
          </a:bodyPr>
          <a:lstStyle/>
          <a:p>
            <a:r>
              <a:rPr lang="en-US" sz="2400" dirty="0"/>
              <a:t>accuracy</a:t>
            </a:r>
          </a:p>
        </p:txBody>
      </p:sp>
      <p:sp>
        <p:nvSpPr>
          <p:cNvPr id="7" name="TextBox 6"/>
          <p:cNvSpPr txBox="1"/>
          <p:nvPr/>
        </p:nvSpPr>
        <p:spPr>
          <a:xfrm>
            <a:off x="203200" y="6006069"/>
            <a:ext cx="11684000" cy="338554"/>
          </a:xfrm>
          <a:prstGeom prst="rect">
            <a:avLst/>
          </a:prstGeom>
          <a:noFill/>
        </p:spPr>
        <p:txBody>
          <a:bodyPr wrap="square" rtlCol="0">
            <a:spAutoFit/>
          </a:bodyPr>
          <a:lstStyle/>
          <a:p>
            <a:r>
              <a:rPr lang="en-US" sz="1600" dirty="0" err="1"/>
              <a:t>Pasolli</a:t>
            </a:r>
            <a:r>
              <a:rPr lang="en-US" sz="1600" dirty="0"/>
              <a:t> et al - Machine Learning Meta-analysis of Large Metagenomic Datasets: Tools and Biological Insights</a:t>
            </a:r>
          </a:p>
        </p:txBody>
      </p:sp>
      <p:sp>
        <p:nvSpPr>
          <p:cNvPr id="8" name="TextBox 7"/>
          <p:cNvSpPr txBox="1"/>
          <p:nvPr/>
        </p:nvSpPr>
        <p:spPr>
          <a:xfrm>
            <a:off x="2032001" y="4241801"/>
            <a:ext cx="7137082" cy="830997"/>
          </a:xfrm>
          <a:prstGeom prst="rect">
            <a:avLst/>
          </a:prstGeom>
          <a:noFill/>
        </p:spPr>
        <p:txBody>
          <a:bodyPr wrap="none" rtlCol="0">
            <a:spAutoFit/>
          </a:bodyPr>
          <a:lstStyle/>
          <a:p>
            <a:r>
              <a:rPr lang="en-US" sz="2400" dirty="0"/>
              <a:t>All disease states (across studies) have common signal</a:t>
            </a:r>
          </a:p>
          <a:p>
            <a:r>
              <a:rPr lang="en-US" sz="2400" dirty="0"/>
              <a:t>All healthy states (across studies) have a common signal</a:t>
            </a:r>
          </a:p>
        </p:txBody>
      </p:sp>
      <p:sp>
        <p:nvSpPr>
          <p:cNvPr id="10" name="Rectangle 9"/>
          <p:cNvSpPr/>
          <p:nvPr/>
        </p:nvSpPr>
        <p:spPr>
          <a:xfrm>
            <a:off x="711200" y="3632201"/>
            <a:ext cx="11533597" cy="461665"/>
          </a:xfrm>
          <a:prstGeom prst="rect">
            <a:avLst/>
          </a:prstGeom>
        </p:spPr>
        <p:txBody>
          <a:bodyPr wrap="square">
            <a:spAutoFit/>
          </a:bodyPr>
          <a:lstStyle/>
          <a:p>
            <a:r>
              <a:rPr lang="en-US" sz="2400" dirty="0"/>
              <a:t>With regards to a </a:t>
            </a:r>
            <a:r>
              <a:rPr lang="en-US" sz="2400" dirty="0">
                <a:solidFill>
                  <a:srgbClr val="FF0000"/>
                </a:solidFill>
              </a:rPr>
              <a:t>microbial signature </a:t>
            </a:r>
            <a:r>
              <a:rPr lang="en-US" sz="2400" dirty="0"/>
              <a:t>defined by whole-metagenome sequencing….</a:t>
            </a:r>
          </a:p>
        </p:txBody>
      </p:sp>
    </p:spTree>
    <p:extLst>
      <p:ext uri="{BB962C8B-B14F-4D97-AF65-F5344CB8AC3E}">
        <p14:creationId xmlns:p14="http://schemas.microsoft.com/office/powerpoint/2010/main" val="1282329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5934" y="54352"/>
            <a:ext cx="9858596" cy="1323632"/>
          </a:xfrm>
          <a:prstGeom prst="rect">
            <a:avLst/>
          </a:prstGeom>
          <a:noFill/>
        </p:spPr>
        <p:txBody>
          <a:bodyPr wrap="none" rtlCol="0">
            <a:spAutoFit/>
          </a:bodyPr>
          <a:lstStyle/>
          <a:p>
            <a:r>
              <a:rPr lang="en-US" sz="2667" dirty="0"/>
              <a:t>    There is convincing evidence that associations with drug state are a </a:t>
            </a:r>
          </a:p>
          <a:p>
            <a:r>
              <a:rPr lang="en-US" sz="2667" dirty="0"/>
              <a:t>            major component of metagenomic association studies</a:t>
            </a:r>
          </a:p>
          <a:p>
            <a:endParaRPr lang="en-US" sz="2667" dirty="0"/>
          </a:p>
        </p:txBody>
      </p:sp>
      <p:pic>
        <p:nvPicPr>
          <p:cNvPr id="3" name="Picture 2"/>
          <p:cNvPicPr>
            <a:picLocks noChangeAspect="1"/>
          </p:cNvPicPr>
          <p:nvPr/>
        </p:nvPicPr>
        <p:blipFill>
          <a:blip r:embed="rId2"/>
          <a:stretch>
            <a:fillRect/>
          </a:stretch>
        </p:blipFill>
        <p:spPr>
          <a:xfrm>
            <a:off x="2807607" y="881745"/>
            <a:ext cx="6254749" cy="5568973"/>
          </a:xfrm>
          <a:prstGeom prst="rect">
            <a:avLst/>
          </a:prstGeom>
        </p:spPr>
      </p:pic>
      <p:sp>
        <p:nvSpPr>
          <p:cNvPr id="6" name="TextBox 5"/>
          <p:cNvSpPr txBox="1"/>
          <p:nvPr/>
        </p:nvSpPr>
        <p:spPr>
          <a:xfrm>
            <a:off x="1803406" y="6512560"/>
            <a:ext cx="11684000" cy="338554"/>
          </a:xfrm>
          <a:prstGeom prst="rect">
            <a:avLst/>
          </a:prstGeom>
          <a:noFill/>
        </p:spPr>
        <p:txBody>
          <a:bodyPr wrap="square" rtlCol="0">
            <a:spAutoFit/>
          </a:bodyPr>
          <a:lstStyle/>
          <a:p>
            <a:r>
              <a:rPr lang="en-US" sz="1600" dirty="0" err="1"/>
              <a:t>Forslund</a:t>
            </a:r>
            <a:r>
              <a:rPr lang="en-US" sz="1600" dirty="0"/>
              <a:t> et al Disentangling type 2 diabetes and metformin treatment signatures in the human gut microbiota– Nature, 2015</a:t>
            </a:r>
          </a:p>
        </p:txBody>
      </p:sp>
    </p:spTree>
    <p:extLst>
      <p:ext uri="{BB962C8B-B14F-4D97-AF65-F5344CB8AC3E}">
        <p14:creationId xmlns:p14="http://schemas.microsoft.com/office/powerpoint/2010/main" val="201696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5601" y="152320"/>
            <a:ext cx="8364213" cy="502766"/>
          </a:xfrm>
          <a:prstGeom prst="rect">
            <a:avLst/>
          </a:prstGeom>
          <a:noFill/>
        </p:spPr>
        <p:txBody>
          <a:bodyPr wrap="none" rtlCol="0">
            <a:spAutoFit/>
          </a:bodyPr>
          <a:lstStyle/>
          <a:p>
            <a:r>
              <a:rPr lang="en-US" sz="2667" dirty="0">
                <a:solidFill>
                  <a:srgbClr val="FF0000"/>
                </a:solidFill>
              </a:rPr>
              <a:t>Proton pump inhibitors</a:t>
            </a:r>
            <a:r>
              <a:rPr lang="en-US" sz="2667" dirty="0"/>
              <a:t> profoundly change the microbiome</a:t>
            </a:r>
          </a:p>
        </p:txBody>
      </p:sp>
      <p:pic>
        <p:nvPicPr>
          <p:cNvPr id="5" name="Picture 4"/>
          <p:cNvPicPr>
            <a:picLocks noChangeAspect="1"/>
          </p:cNvPicPr>
          <p:nvPr/>
        </p:nvPicPr>
        <p:blipFill>
          <a:blip r:embed="rId2"/>
          <a:stretch>
            <a:fillRect/>
          </a:stretch>
        </p:blipFill>
        <p:spPr>
          <a:xfrm>
            <a:off x="1910645" y="685800"/>
            <a:ext cx="8432800" cy="5875389"/>
          </a:xfrm>
          <a:prstGeom prst="rect">
            <a:avLst/>
          </a:prstGeom>
        </p:spPr>
      </p:pic>
      <p:sp>
        <p:nvSpPr>
          <p:cNvPr id="6" name="Rectangle 5"/>
          <p:cNvSpPr/>
          <p:nvPr/>
        </p:nvSpPr>
        <p:spPr>
          <a:xfrm>
            <a:off x="289032" y="6412468"/>
            <a:ext cx="12106169" cy="338554"/>
          </a:xfrm>
          <a:prstGeom prst="rect">
            <a:avLst/>
          </a:prstGeom>
        </p:spPr>
        <p:txBody>
          <a:bodyPr wrap="square">
            <a:spAutoFit/>
          </a:bodyPr>
          <a:lstStyle/>
          <a:p>
            <a:r>
              <a:rPr lang="en-US" sz="1600" dirty="0" err="1"/>
              <a:t>Imhann</a:t>
            </a:r>
            <a:r>
              <a:rPr lang="en-US" sz="1600" dirty="0"/>
              <a:t> et al–Proton pump inhibitors affect the gut microbiome Gut, 2015</a:t>
            </a:r>
          </a:p>
        </p:txBody>
      </p:sp>
    </p:spTree>
    <p:extLst>
      <p:ext uri="{BB962C8B-B14F-4D97-AF65-F5344CB8AC3E}">
        <p14:creationId xmlns:p14="http://schemas.microsoft.com/office/powerpoint/2010/main" val="2159034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693" y="2288708"/>
            <a:ext cx="10592791" cy="2246769"/>
          </a:xfrm>
          <a:prstGeom prst="rect">
            <a:avLst/>
          </a:prstGeom>
          <a:noFill/>
        </p:spPr>
        <p:txBody>
          <a:bodyPr wrap="square" rtlCol="0">
            <a:spAutoFit/>
          </a:bodyPr>
          <a:lstStyle/>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	Assertion #1: We are making reasonable progress towards </a:t>
            </a:r>
            <a:r>
              <a:rPr lang="en-US" sz="2000" dirty="0">
                <a:solidFill>
                  <a:srgbClr val="FF0000"/>
                </a:solidFill>
                <a:latin typeface="Arial" panose="020B0604020202020204" pitchFamily="34" charset="0"/>
                <a:cs typeface="Arial" panose="020B0604020202020204" pitchFamily="34" charset="0"/>
              </a:rPr>
              <a:t>technical reproducibility</a:t>
            </a:r>
          </a:p>
          <a:p>
            <a:r>
              <a:rPr lang="en-US" sz="2000" dirty="0">
                <a:solidFill>
                  <a:srgbClr val="FF000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but </a:t>
            </a:r>
            <a:r>
              <a:rPr lang="en-US" sz="2000" dirty="0">
                <a:solidFill>
                  <a:srgbClr val="FF0000"/>
                </a:solidFill>
                <a:latin typeface="Arial" panose="020B0604020202020204" pitchFamily="34" charset="0"/>
                <a:cs typeface="Arial" panose="020B0604020202020204" pitchFamily="34" charset="0"/>
              </a:rPr>
              <a:t>interactions</a:t>
            </a:r>
            <a:r>
              <a:rPr lang="en-US" sz="2000" dirty="0">
                <a:latin typeface="Arial" panose="020B0604020202020204" pitchFamily="34" charset="0"/>
                <a:cs typeface="Arial" panose="020B0604020202020204" pitchFamily="34" charset="0"/>
              </a:rPr>
              <a:t> between different pipeline components limit how much we can 	completely eliminate bias.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	 Assertion #2: Stochasticity, biological noise and small effect sizes are primary </a:t>
            </a:r>
          </a:p>
          <a:p>
            <a:r>
              <a:rPr lang="en-US" sz="2000" dirty="0">
                <a:latin typeface="Arial" panose="020B0604020202020204" pitchFamily="34" charset="0"/>
                <a:cs typeface="Arial" panose="020B0604020202020204" pitchFamily="34" charset="0"/>
              </a:rPr>
              <a:t>	drivers of lack of reproducibility in the current metagenomics literature </a:t>
            </a:r>
          </a:p>
        </p:txBody>
      </p:sp>
      <p:sp>
        <p:nvSpPr>
          <p:cNvPr id="3" name="TextBox 2"/>
          <p:cNvSpPr txBox="1"/>
          <p:nvPr/>
        </p:nvSpPr>
        <p:spPr>
          <a:xfrm>
            <a:off x="1183513" y="900247"/>
            <a:ext cx="10027104" cy="954107"/>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Reproducibility is enabled when there is a consistent signal</a:t>
            </a:r>
          </a:p>
          <a:p>
            <a:r>
              <a:rPr lang="en-US" sz="2800" dirty="0">
                <a:latin typeface="Arial" panose="020B0604020202020204" pitchFamily="34" charset="0"/>
                <a:cs typeface="Arial" panose="020B0604020202020204" pitchFamily="34" charset="0"/>
              </a:rPr>
              <a:t>that is larger than </a:t>
            </a:r>
            <a:r>
              <a:rPr lang="en-US" sz="2800" dirty="0">
                <a:solidFill>
                  <a:srgbClr val="FF0000"/>
                </a:solidFill>
                <a:latin typeface="Arial" panose="020B0604020202020204" pitchFamily="34" charset="0"/>
                <a:cs typeface="Arial" panose="020B0604020202020204" pitchFamily="34" charset="0"/>
              </a:rPr>
              <a:t>measurement error </a:t>
            </a:r>
            <a:r>
              <a:rPr lang="en-US" sz="2800" dirty="0">
                <a:latin typeface="Arial" panose="020B0604020202020204" pitchFamily="34" charset="0"/>
                <a:cs typeface="Arial" panose="020B0604020202020204" pitchFamily="34" charset="0"/>
              </a:rPr>
              <a:t>and </a:t>
            </a:r>
            <a:r>
              <a:rPr lang="en-US" sz="2800" dirty="0">
                <a:solidFill>
                  <a:srgbClr val="FF0000"/>
                </a:solidFill>
                <a:latin typeface="Arial" panose="020B0604020202020204" pitchFamily="34" charset="0"/>
                <a:cs typeface="Arial" panose="020B0604020202020204" pitchFamily="34" charset="0"/>
              </a:rPr>
              <a:t>biological variability</a:t>
            </a:r>
          </a:p>
        </p:txBody>
      </p:sp>
    </p:spTree>
    <p:extLst>
      <p:ext uri="{BB962C8B-B14F-4D97-AF65-F5344CB8AC3E}">
        <p14:creationId xmlns:p14="http://schemas.microsoft.com/office/powerpoint/2010/main" val="3558410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10048" y="83127"/>
            <a:ext cx="799449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Stochasticity in animal experiments are major causes of biological variability </a:t>
            </a:r>
          </a:p>
        </p:txBody>
      </p:sp>
      <p:pic>
        <p:nvPicPr>
          <p:cNvPr id="5" name="Picture 4"/>
          <p:cNvPicPr>
            <a:picLocks noChangeAspect="1"/>
          </p:cNvPicPr>
          <p:nvPr/>
        </p:nvPicPr>
        <p:blipFill>
          <a:blip r:embed="rId3"/>
          <a:stretch>
            <a:fillRect/>
          </a:stretch>
        </p:blipFill>
        <p:spPr>
          <a:xfrm>
            <a:off x="328859" y="600075"/>
            <a:ext cx="5661537" cy="5468216"/>
          </a:xfrm>
          <a:prstGeom prst="rect">
            <a:avLst/>
          </a:prstGeom>
        </p:spPr>
      </p:pic>
      <p:pic>
        <p:nvPicPr>
          <p:cNvPr id="6" name="Picture 5"/>
          <p:cNvPicPr>
            <a:picLocks noChangeAspect="1"/>
          </p:cNvPicPr>
          <p:nvPr/>
        </p:nvPicPr>
        <p:blipFill>
          <a:blip r:embed="rId4"/>
          <a:stretch>
            <a:fillRect/>
          </a:stretch>
        </p:blipFill>
        <p:spPr>
          <a:xfrm>
            <a:off x="6174858" y="600075"/>
            <a:ext cx="5679593" cy="5468216"/>
          </a:xfrm>
          <a:prstGeom prst="rect">
            <a:avLst/>
          </a:prstGeom>
        </p:spPr>
      </p:pic>
      <p:sp>
        <p:nvSpPr>
          <p:cNvPr id="7" name="TextBox 6"/>
          <p:cNvSpPr txBox="1"/>
          <p:nvPr/>
        </p:nvSpPr>
        <p:spPr>
          <a:xfrm>
            <a:off x="415636" y="6531430"/>
            <a:ext cx="5320046" cy="369332"/>
          </a:xfrm>
          <a:prstGeom prst="rect">
            <a:avLst/>
          </a:prstGeom>
          <a:noFill/>
        </p:spPr>
        <p:txBody>
          <a:bodyPr wrap="none" rtlCol="0">
            <a:spAutoFit/>
          </a:bodyPr>
          <a:lstStyle/>
          <a:p>
            <a:r>
              <a:rPr lang="en-US" dirty="0"/>
              <a:t>Unpublished data:  Jonathan Hansen – UNC Chapel Hill</a:t>
            </a:r>
          </a:p>
        </p:txBody>
      </p:sp>
    </p:spTree>
    <p:extLst>
      <p:ext uri="{BB962C8B-B14F-4D97-AF65-F5344CB8AC3E}">
        <p14:creationId xmlns:p14="http://schemas.microsoft.com/office/powerpoint/2010/main" val="4030182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6300" y="431964"/>
            <a:ext cx="11099839" cy="5446321"/>
          </a:xfrm>
          <a:prstGeom prst="rect">
            <a:avLst/>
          </a:prstGeom>
        </p:spPr>
      </p:pic>
      <p:pic>
        <p:nvPicPr>
          <p:cNvPr id="5" name="Picture 4"/>
          <p:cNvPicPr>
            <a:picLocks noChangeAspect="1"/>
          </p:cNvPicPr>
          <p:nvPr/>
        </p:nvPicPr>
        <p:blipFill>
          <a:blip r:embed="rId3"/>
          <a:stretch>
            <a:fillRect/>
          </a:stretch>
        </p:blipFill>
        <p:spPr>
          <a:xfrm>
            <a:off x="8030997" y="5980711"/>
            <a:ext cx="4047493" cy="877289"/>
          </a:xfrm>
          <a:prstGeom prst="rect">
            <a:avLst/>
          </a:prstGeom>
        </p:spPr>
      </p:pic>
      <p:sp>
        <p:nvSpPr>
          <p:cNvPr id="6" name="TextBox 5"/>
          <p:cNvSpPr txBox="1"/>
          <p:nvPr/>
        </p:nvSpPr>
        <p:spPr>
          <a:xfrm>
            <a:off x="712518" y="62631"/>
            <a:ext cx="11460973"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Mouse experiments take place in the context of a changing island ecology</a:t>
            </a:r>
          </a:p>
        </p:txBody>
      </p:sp>
    </p:spTree>
    <p:extLst>
      <p:ext uri="{BB962C8B-B14F-4D97-AF65-F5344CB8AC3E}">
        <p14:creationId xmlns:p14="http://schemas.microsoft.com/office/powerpoint/2010/main" val="464342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61309" y="2588821"/>
            <a:ext cx="7614585"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Which choices matter most in metagenomics pipeline?</a:t>
            </a:r>
          </a:p>
        </p:txBody>
      </p:sp>
    </p:spTree>
    <p:extLst>
      <p:ext uri="{BB962C8B-B14F-4D97-AF65-F5344CB8AC3E}">
        <p14:creationId xmlns:p14="http://schemas.microsoft.com/office/powerpoint/2010/main" val="2936128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38203" y="-47497"/>
            <a:ext cx="834087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 metagenomics pipeline consists of many, sometimes difficult to justify, choices</a:t>
            </a:r>
          </a:p>
        </p:txBody>
      </p:sp>
      <p:sp>
        <p:nvSpPr>
          <p:cNvPr id="5" name="TextBox 4"/>
          <p:cNvSpPr txBox="1"/>
          <p:nvPr/>
        </p:nvSpPr>
        <p:spPr>
          <a:xfrm>
            <a:off x="308758" y="2648209"/>
            <a:ext cx="1252266" cy="369332"/>
          </a:xfrm>
          <a:prstGeom prst="rect">
            <a:avLst/>
          </a:prstGeom>
          <a:noFill/>
        </p:spPr>
        <p:txBody>
          <a:bodyPr wrap="none" rtlCol="0">
            <a:spAutoFit/>
          </a:bodyPr>
          <a:lstStyle/>
          <a:p>
            <a:r>
              <a:rPr lang="en-US" dirty="0"/>
              <a:t>sequencing</a:t>
            </a:r>
          </a:p>
        </p:txBody>
      </p:sp>
      <p:cxnSp>
        <p:nvCxnSpPr>
          <p:cNvPr id="7" name="Straight Arrow Connector 6"/>
          <p:cNvCxnSpPr/>
          <p:nvPr/>
        </p:nvCxnSpPr>
        <p:spPr>
          <a:xfrm flipH="1">
            <a:off x="938454" y="3061221"/>
            <a:ext cx="8313" cy="974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21281" y="2968567"/>
            <a:ext cx="5715026" cy="1169551"/>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Merged paired ends?  With what parameters?</a:t>
            </a:r>
          </a:p>
          <a:p>
            <a:r>
              <a:rPr lang="en-US" sz="1400" dirty="0" err="1">
                <a:latin typeface="Arial" panose="020B0604020202020204" pitchFamily="34" charset="0"/>
                <a:cs typeface="Arial" panose="020B0604020202020204" pitchFamily="34" charset="0"/>
              </a:rPr>
              <a:t>Qual</a:t>
            </a:r>
            <a:r>
              <a:rPr lang="en-US" sz="1400" dirty="0">
                <a:latin typeface="Arial" panose="020B0604020202020204" pitchFamily="34" charset="0"/>
                <a:cs typeface="Arial" panose="020B0604020202020204" pitchFamily="34" charset="0"/>
              </a:rPr>
              <a:t> score filter?  With what parameters?</a:t>
            </a:r>
          </a:p>
          <a:p>
            <a:r>
              <a:rPr lang="en-US" sz="1400" dirty="0">
                <a:latin typeface="Arial" panose="020B0604020202020204" pitchFamily="34" charset="0"/>
                <a:cs typeface="Arial" panose="020B0604020202020204" pitchFamily="34" charset="0"/>
              </a:rPr>
              <a:t>Filter against database of known sequences?  With what parameters?</a:t>
            </a:r>
          </a:p>
          <a:p>
            <a:r>
              <a:rPr lang="en-US" sz="1400" dirty="0">
                <a:latin typeface="Arial" panose="020B0604020202020204" pitchFamily="34" charset="0"/>
                <a:cs typeface="Arial" panose="020B0604020202020204" pitchFamily="34" charset="0"/>
              </a:rPr>
              <a:t>Chimera check?  Which algorithm?  With what parameters?</a:t>
            </a:r>
          </a:p>
          <a:p>
            <a:r>
              <a:rPr lang="en-US" sz="1400" dirty="0">
                <a:solidFill>
                  <a:srgbClr val="FF0000"/>
                </a:solidFill>
                <a:latin typeface="Arial" panose="020B0604020202020204" pitchFamily="34" charset="0"/>
                <a:cs typeface="Arial" panose="020B0604020202020204" pitchFamily="34" charset="0"/>
              </a:rPr>
              <a:t>Sufficient sequencing depth</a:t>
            </a:r>
            <a:r>
              <a:rPr lang="en-US" sz="1400" dirty="0">
                <a:latin typeface="Arial" panose="020B0604020202020204" pitchFamily="34" charset="0"/>
                <a:cs typeface="Arial" panose="020B0604020202020204" pitchFamily="34" charset="0"/>
              </a:rPr>
              <a:t>?  Remove unique sequences?</a:t>
            </a:r>
          </a:p>
        </p:txBody>
      </p:sp>
      <p:sp>
        <p:nvSpPr>
          <p:cNvPr id="14" name="TextBox 13"/>
          <p:cNvSpPr txBox="1"/>
          <p:nvPr/>
        </p:nvSpPr>
        <p:spPr>
          <a:xfrm>
            <a:off x="247403" y="4071271"/>
            <a:ext cx="2404376" cy="369332"/>
          </a:xfrm>
          <a:prstGeom prst="rect">
            <a:avLst/>
          </a:prstGeom>
          <a:noFill/>
        </p:spPr>
        <p:txBody>
          <a:bodyPr wrap="none" rtlCol="0">
            <a:spAutoFit/>
          </a:bodyPr>
          <a:lstStyle/>
          <a:p>
            <a:r>
              <a:rPr lang="en-US" dirty="0"/>
              <a:t>Classification/clustering</a:t>
            </a:r>
          </a:p>
        </p:txBody>
      </p:sp>
      <p:cxnSp>
        <p:nvCxnSpPr>
          <p:cNvPr id="15" name="Straight Arrow Connector 14"/>
          <p:cNvCxnSpPr/>
          <p:nvPr/>
        </p:nvCxnSpPr>
        <p:spPr>
          <a:xfrm flipH="1">
            <a:off x="912493" y="4519908"/>
            <a:ext cx="8545" cy="1001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038840" y="4420002"/>
            <a:ext cx="5445722" cy="1169551"/>
          </a:xfrm>
          <a:prstGeom prst="rect">
            <a:avLst/>
          </a:prstGeom>
        </p:spPr>
        <p:txBody>
          <a:bodyPr wrap="none">
            <a:spAutoFit/>
          </a:bodyPr>
          <a:lstStyle/>
          <a:p>
            <a:r>
              <a:rPr lang="en-US" sz="1400" dirty="0">
                <a:latin typeface="Arial" panose="020B0604020202020204" pitchFamily="34" charset="0"/>
                <a:cs typeface="Arial" panose="020B0604020202020204" pitchFamily="34" charset="0"/>
              </a:rPr>
              <a:t>Reference database or </a:t>
            </a:r>
            <a:r>
              <a:rPr lang="en-US" sz="1400" dirty="0" err="1">
                <a:latin typeface="Arial" panose="020B0604020202020204" pitchFamily="34" charset="0"/>
                <a:cs typeface="Arial" panose="020B0604020202020204" pitchFamily="34" charset="0"/>
              </a:rPr>
              <a:t>denovo</a:t>
            </a:r>
            <a:r>
              <a:rPr lang="en-US" sz="1400" dirty="0">
                <a:latin typeface="Arial" panose="020B0604020202020204" pitchFamily="34" charset="0"/>
                <a:cs typeface="Arial" panose="020B0604020202020204" pitchFamily="34" charset="0"/>
              </a:rPr>
              <a:t> OTUs?  Or something in between?</a:t>
            </a:r>
          </a:p>
          <a:p>
            <a:r>
              <a:rPr lang="en-US" sz="1400" dirty="0">
                <a:latin typeface="Arial" panose="020B0604020202020204" pitchFamily="34" charset="0"/>
                <a:cs typeface="Arial" panose="020B0604020202020204" pitchFamily="34" charset="0"/>
              </a:rPr>
              <a:t>Which algorithm (RDP, kraken, </a:t>
            </a:r>
            <a:r>
              <a:rPr lang="en-US" sz="1400" dirty="0" err="1">
                <a:latin typeface="Arial" panose="020B0604020202020204" pitchFamily="34" charset="0"/>
                <a:cs typeface="Arial" panose="020B0604020202020204" pitchFamily="34" charset="0"/>
              </a:rPr>
              <a:t>greengenes</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uparse</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What database?  With what parameters?</a:t>
            </a:r>
          </a:p>
          <a:p>
            <a:r>
              <a:rPr lang="en-US" sz="1400" dirty="0">
                <a:solidFill>
                  <a:srgbClr val="FF0000"/>
                </a:solidFill>
                <a:latin typeface="Arial" panose="020B0604020202020204" pitchFamily="34" charset="0"/>
                <a:cs typeface="Arial" panose="020B0604020202020204" pitchFamily="34" charset="0"/>
              </a:rPr>
              <a:t>Are the sequences microbial?  From the expected tissue?</a:t>
            </a:r>
          </a:p>
          <a:p>
            <a:r>
              <a:rPr lang="en-US" sz="1400" dirty="0">
                <a:solidFill>
                  <a:srgbClr val="FF0000"/>
                </a:solidFill>
                <a:latin typeface="Arial" panose="020B0604020202020204" pitchFamily="34" charset="0"/>
                <a:cs typeface="Arial" panose="020B0604020202020204" pitchFamily="34" charset="0"/>
              </a:rPr>
              <a:t>Are they just kit microbes?</a:t>
            </a:r>
          </a:p>
        </p:txBody>
      </p:sp>
      <p:sp>
        <p:nvSpPr>
          <p:cNvPr id="17" name="TextBox 16"/>
          <p:cNvSpPr txBox="1"/>
          <p:nvPr/>
        </p:nvSpPr>
        <p:spPr>
          <a:xfrm>
            <a:off x="209798" y="5565588"/>
            <a:ext cx="1505990" cy="369332"/>
          </a:xfrm>
          <a:prstGeom prst="rect">
            <a:avLst/>
          </a:prstGeom>
          <a:noFill/>
        </p:spPr>
        <p:txBody>
          <a:bodyPr wrap="none" rtlCol="0">
            <a:spAutoFit/>
          </a:bodyPr>
          <a:lstStyle/>
          <a:p>
            <a:r>
              <a:rPr lang="en-US" dirty="0"/>
              <a:t>Normalization</a:t>
            </a:r>
          </a:p>
        </p:txBody>
      </p:sp>
      <p:sp>
        <p:nvSpPr>
          <p:cNvPr id="18" name="TextBox 17"/>
          <p:cNvSpPr txBox="1"/>
          <p:nvPr/>
        </p:nvSpPr>
        <p:spPr>
          <a:xfrm>
            <a:off x="342410" y="1411195"/>
            <a:ext cx="1608646" cy="369332"/>
          </a:xfrm>
          <a:prstGeom prst="rect">
            <a:avLst/>
          </a:prstGeom>
          <a:noFill/>
        </p:spPr>
        <p:txBody>
          <a:bodyPr wrap="none" rtlCol="0">
            <a:spAutoFit/>
          </a:bodyPr>
          <a:lstStyle/>
          <a:p>
            <a:r>
              <a:rPr lang="en-US" dirty="0"/>
              <a:t>DNA extraction</a:t>
            </a:r>
          </a:p>
        </p:txBody>
      </p:sp>
      <p:cxnSp>
        <p:nvCxnSpPr>
          <p:cNvPr id="19" name="Straight Arrow Connector 18"/>
          <p:cNvCxnSpPr/>
          <p:nvPr/>
        </p:nvCxnSpPr>
        <p:spPr>
          <a:xfrm>
            <a:off x="956664" y="1776712"/>
            <a:ext cx="0" cy="1025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16104" y="1757552"/>
            <a:ext cx="3935693" cy="738664"/>
          </a:xfrm>
          <a:prstGeom prst="rect">
            <a:avLst/>
          </a:prstGeom>
          <a:noFill/>
        </p:spPr>
        <p:txBody>
          <a:bodyPr wrap="none" rtlCol="0">
            <a:spAutoFit/>
          </a:bodyPr>
          <a:lstStyle/>
          <a:p>
            <a:r>
              <a:rPr lang="en-US" sz="1400" dirty="0">
                <a:solidFill>
                  <a:srgbClr val="FF0000"/>
                </a:solidFill>
                <a:latin typeface="Arial" panose="020B0604020202020204" pitchFamily="34" charset="0"/>
                <a:cs typeface="Arial" panose="020B0604020202020204" pitchFamily="34" charset="0"/>
              </a:rPr>
              <a:t>Which extraction kit/protocol</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Which sequencing platform?</a:t>
            </a:r>
          </a:p>
          <a:p>
            <a:r>
              <a:rPr lang="en-US" sz="1400" dirty="0">
                <a:solidFill>
                  <a:srgbClr val="FF0000"/>
                </a:solidFill>
                <a:latin typeface="Arial" panose="020B0604020202020204" pitchFamily="34" charset="0"/>
                <a:cs typeface="Arial" panose="020B0604020202020204" pitchFamily="34" charset="0"/>
              </a:rPr>
              <a:t>Whole genome or 16S</a:t>
            </a:r>
            <a:r>
              <a:rPr lang="en-US" sz="1400" dirty="0">
                <a:latin typeface="Arial" panose="020B0604020202020204" pitchFamily="34" charset="0"/>
                <a:cs typeface="Arial" panose="020B0604020202020204" pitchFamily="34" charset="0"/>
              </a:rPr>
              <a:t>?  If 16S, which primers?</a:t>
            </a:r>
          </a:p>
        </p:txBody>
      </p:sp>
      <p:cxnSp>
        <p:nvCxnSpPr>
          <p:cNvPr id="24" name="Straight Arrow Connector 23"/>
          <p:cNvCxnSpPr/>
          <p:nvPr/>
        </p:nvCxnSpPr>
        <p:spPr>
          <a:xfrm flipH="1">
            <a:off x="895309" y="5978595"/>
            <a:ext cx="1" cy="705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021281" y="5945597"/>
            <a:ext cx="5695790" cy="738664"/>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Simple proportions?  Rarefication (with what depth? </a:t>
            </a:r>
          </a:p>
          <a:p>
            <a:r>
              <a:rPr lang="en-US" sz="1400" dirty="0">
                <a:latin typeface="Arial" panose="020B0604020202020204" pitchFamily="34" charset="0"/>
                <a:cs typeface="Arial" panose="020B0604020202020204" pitchFamily="34" charset="0"/>
              </a:rPr>
              <a:t>single rarefication vs. average).</a:t>
            </a:r>
          </a:p>
          <a:p>
            <a:r>
              <a:rPr lang="en-US" sz="1400" dirty="0">
                <a:latin typeface="Arial" panose="020B0604020202020204" pitchFamily="34" charset="0"/>
                <a:cs typeface="Arial" panose="020B0604020202020204" pitchFamily="34" charset="0"/>
              </a:rPr>
              <a:t>Balance trees?  Ratio space?  Geometric Mean based normalization?</a:t>
            </a:r>
          </a:p>
        </p:txBody>
      </p:sp>
      <p:cxnSp>
        <p:nvCxnSpPr>
          <p:cNvPr id="33" name="Straight Arrow Connector 32"/>
          <p:cNvCxnSpPr/>
          <p:nvPr/>
        </p:nvCxnSpPr>
        <p:spPr>
          <a:xfrm>
            <a:off x="895309" y="6828315"/>
            <a:ext cx="5814250" cy="10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6709559" y="321835"/>
            <a:ext cx="0" cy="6516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6760057" y="332515"/>
            <a:ext cx="3532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172697" y="178134"/>
            <a:ext cx="3486019" cy="369332"/>
          </a:xfrm>
          <a:prstGeom prst="rect">
            <a:avLst/>
          </a:prstGeom>
          <a:noFill/>
        </p:spPr>
        <p:txBody>
          <a:bodyPr wrap="none" rtlCol="0">
            <a:spAutoFit/>
          </a:bodyPr>
          <a:lstStyle/>
          <a:p>
            <a:r>
              <a:rPr lang="en-US" dirty="0"/>
              <a:t>Visualization and statistical analysis</a:t>
            </a:r>
          </a:p>
        </p:txBody>
      </p:sp>
      <p:sp>
        <p:nvSpPr>
          <p:cNvPr id="46" name="TextBox 45"/>
          <p:cNvSpPr txBox="1"/>
          <p:nvPr/>
        </p:nvSpPr>
        <p:spPr>
          <a:xfrm>
            <a:off x="7493786" y="477568"/>
            <a:ext cx="4605718" cy="5693866"/>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Which diversity metrics?</a:t>
            </a:r>
          </a:p>
          <a:p>
            <a:r>
              <a:rPr lang="en-US" sz="1400" dirty="0">
                <a:solidFill>
                  <a:srgbClr val="FF0000"/>
                </a:solidFill>
                <a:latin typeface="Arial" panose="020B0604020202020204" pitchFamily="34" charset="0"/>
                <a:cs typeface="Arial" panose="020B0604020202020204" pitchFamily="34" charset="0"/>
              </a:rPr>
              <a:t>Log-transform data?</a:t>
            </a:r>
          </a:p>
          <a:p>
            <a:r>
              <a:rPr lang="en-US" sz="1400" dirty="0">
                <a:latin typeface="Arial" panose="020B0604020202020204" pitchFamily="34" charset="0"/>
                <a:cs typeface="Arial" panose="020B0604020202020204" pitchFamily="34" charset="0"/>
              </a:rPr>
              <a:t>Parametric or non-parametric tests?</a:t>
            </a:r>
          </a:p>
          <a:p>
            <a:r>
              <a:rPr lang="en-US" sz="1400" dirty="0">
                <a:latin typeface="Arial" panose="020B0604020202020204" pitchFamily="34" charset="0"/>
                <a:cs typeface="Arial" panose="020B0604020202020204" pitchFamily="34" charset="0"/>
              </a:rPr>
              <a:t>Simple linear models?  </a:t>
            </a:r>
          </a:p>
          <a:p>
            <a:r>
              <a:rPr lang="en-US" sz="1400" dirty="0">
                <a:latin typeface="Arial" panose="020B0604020202020204" pitchFamily="34" charset="0"/>
                <a:cs typeface="Arial" panose="020B0604020202020204" pitchFamily="34" charset="0"/>
              </a:rPr>
              <a:t>Mixed models?</a:t>
            </a:r>
          </a:p>
          <a:p>
            <a:r>
              <a:rPr lang="en-US" sz="1400" dirty="0">
                <a:latin typeface="Arial" panose="020B0604020202020204" pitchFamily="34" charset="0"/>
                <a:cs typeface="Arial" panose="020B0604020202020204" pitchFamily="34" charset="0"/>
              </a:rPr>
              <a:t>Zero-inflated models?</a:t>
            </a:r>
          </a:p>
          <a:p>
            <a:r>
              <a:rPr lang="en-US" sz="1400" dirty="0">
                <a:latin typeface="Arial" panose="020B0604020202020204" pitchFamily="34" charset="0"/>
                <a:cs typeface="Arial" panose="020B0604020202020204" pitchFamily="34" charset="0"/>
              </a:rPr>
              <a:t>Negative-binomial based models?</a:t>
            </a:r>
          </a:p>
          <a:p>
            <a:r>
              <a:rPr lang="en-US" sz="1400" dirty="0">
                <a:solidFill>
                  <a:srgbClr val="FF0000"/>
                </a:solidFill>
                <a:latin typeface="Arial" panose="020B0604020202020204" pitchFamily="34" charset="0"/>
                <a:cs typeface="Arial" panose="020B0604020202020204" pitchFamily="34" charset="0"/>
              </a:rPr>
              <a:t>Correction for multiple hypothesis testing</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Remove rare taxa?</a:t>
            </a:r>
          </a:p>
          <a:p>
            <a:r>
              <a:rPr lang="en-US" sz="1400" dirty="0">
                <a:solidFill>
                  <a:srgbClr val="FF0000"/>
                </a:solidFill>
                <a:latin typeface="Arial" panose="020B0604020202020204" pitchFamily="34" charset="0"/>
                <a:cs typeface="Arial" panose="020B0604020202020204" pitchFamily="34" charset="0"/>
              </a:rPr>
              <a:t>Track sequencing depth as a confounder.</a:t>
            </a:r>
          </a:p>
          <a:p>
            <a:r>
              <a:rPr lang="en-US" sz="1400" dirty="0">
                <a:solidFill>
                  <a:srgbClr val="FF0000"/>
                </a:solidFill>
                <a:latin typeface="Arial" panose="020B0604020202020204" pitchFamily="34" charset="0"/>
                <a:cs typeface="Arial" panose="020B0604020202020204" pitchFamily="34" charset="0"/>
              </a:rPr>
              <a:t>Track potential biological confounders</a:t>
            </a:r>
          </a:p>
          <a:p>
            <a:r>
              <a:rPr lang="en-US" sz="1400" dirty="0">
                <a:solidFill>
                  <a:srgbClr val="FF0000"/>
                </a:solidFill>
                <a:latin typeface="Arial" panose="020B0604020202020204" pitchFamily="34" charset="0"/>
                <a:cs typeface="Arial" panose="020B0604020202020204" pitchFamily="34" charset="0"/>
              </a:rPr>
              <a:t>(e.g. cage in mouse experiments; drugs in </a:t>
            </a:r>
          </a:p>
          <a:p>
            <a:r>
              <a:rPr lang="en-US" sz="1400" dirty="0">
                <a:solidFill>
                  <a:srgbClr val="FF0000"/>
                </a:solidFill>
                <a:latin typeface="Arial" panose="020B0604020202020204" pitchFamily="34" charset="0"/>
                <a:cs typeface="Arial" panose="020B0604020202020204" pitchFamily="34" charset="0"/>
              </a:rPr>
              <a:t>human surveys)</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Supervised classification to build predictive</a:t>
            </a:r>
          </a:p>
          <a:p>
            <a:r>
              <a:rPr lang="en-US" sz="1400" dirty="0">
                <a:latin typeface="Arial" panose="020B0604020202020204" pitchFamily="34" charset="0"/>
                <a:cs typeface="Arial" panose="020B0604020202020204" pitchFamily="34" charset="0"/>
              </a:rPr>
              <a:t>models?  Cross-fold validation?  </a:t>
            </a:r>
          </a:p>
          <a:p>
            <a:r>
              <a:rPr lang="en-US" sz="1400" dirty="0">
                <a:latin typeface="Arial" panose="020B0604020202020204" pitchFamily="34" charset="0"/>
                <a:cs typeface="Arial" panose="020B0604020202020204" pitchFamily="34" charset="0"/>
              </a:rPr>
              <a:t>Random Forest classifiers?</a:t>
            </a:r>
          </a:p>
          <a:p>
            <a:r>
              <a:rPr lang="en-US" sz="1400" dirty="0">
                <a:solidFill>
                  <a:srgbClr val="FF0000"/>
                </a:solidFill>
                <a:latin typeface="Arial" panose="020B0604020202020204" pitchFamily="34" charset="0"/>
                <a:cs typeface="Arial" panose="020B0604020202020204" pitchFamily="34" charset="0"/>
              </a:rPr>
              <a:t>Reproducibility across cohorts and datasets</a:t>
            </a:r>
          </a:p>
          <a:p>
            <a:r>
              <a:rPr lang="en-US" sz="1400" dirty="0">
                <a:solidFill>
                  <a:srgbClr val="FF0000"/>
                </a:solidFill>
                <a:latin typeface="Arial" panose="020B0604020202020204" pitchFamily="34" charset="0"/>
                <a:cs typeface="Arial" panose="020B0604020202020204" pitchFamily="34" charset="0"/>
              </a:rPr>
              <a:t>generated by different labs?</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Ordination?</a:t>
            </a:r>
          </a:p>
          <a:p>
            <a:r>
              <a:rPr lang="en-US" sz="1400" dirty="0" err="1">
                <a:latin typeface="Arial" panose="020B0604020202020204" pitchFamily="34" charset="0"/>
                <a:cs typeface="Arial" panose="020B0604020202020204" pitchFamily="34" charset="0"/>
              </a:rPr>
              <a:t>Unifrac</a:t>
            </a:r>
            <a:r>
              <a:rPr lang="en-US" sz="1400" dirty="0">
                <a:latin typeface="Arial" panose="020B0604020202020204" pitchFamily="34" charset="0"/>
                <a:cs typeface="Arial" panose="020B0604020202020204" pitchFamily="34" charset="0"/>
              </a:rPr>
              <a:t> (</a:t>
            </a:r>
            <a:r>
              <a:rPr lang="en-US" sz="1400" dirty="0">
                <a:solidFill>
                  <a:srgbClr val="FF0000"/>
                </a:solidFill>
                <a:latin typeface="Arial" panose="020B0604020202020204" pitchFamily="34" charset="0"/>
                <a:cs typeface="Arial" panose="020B0604020202020204" pitchFamily="34" charset="0"/>
              </a:rPr>
              <a:t>weighted or un-weighted</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 or </a:t>
            </a:r>
            <a:r>
              <a:rPr lang="en-US" sz="1400" dirty="0" err="1">
                <a:latin typeface="Arial" panose="020B0604020202020204" pitchFamily="34" charset="0"/>
                <a:cs typeface="Arial" panose="020B0604020202020204" pitchFamily="34" charset="0"/>
              </a:rPr>
              <a:t>PcOA</a:t>
            </a:r>
            <a:r>
              <a:rPr lang="en-US" sz="1400" dirty="0">
                <a:latin typeface="Arial" panose="020B0604020202020204" pitchFamily="34" charset="0"/>
                <a:cs typeface="Arial" panose="020B0604020202020204" pitchFamily="34" charset="0"/>
              </a:rPr>
              <a:t>?  With what distance metric</a:t>
            </a:r>
          </a:p>
          <a:p>
            <a:r>
              <a:rPr lang="en-US" sz="1400" dirty="0">
                <a:latin typeface="Arial" panose="020B0604020202020204" pitchFamily="34" charset="0"/>
                <a:cs typeface="Arial" panose="020B0604020202020204" pitchFamily="34" charset="0"/>
              </a:rPr>
              <a:t>(Bray-Curtis?)</a:t>
            </a:r>
          </a:p>
          <a:p>
            <a:endParaRPr lang="en-US" sz="1400" dirty="0">
              <a:latin typeface="Arial" panose="020B0604020202020204" pitchFamily="34" charset="0"/>
              <a:cs typeface="Arial" panose="020B0604020202020204" pitchFamily="34" charset="0"/>
            </a:endParaRPr>
          </a:p>
          <a:p>
            <a:r>
              <a:rPr lang="en-US" sz="1400" dirty="0">
                <a:solidFill>
                  <a:srgbClr val="FF0000"/>
                </a:solidFill>
                <a:latin typeface="Arial" panose="020B0604020202020204" pitchFamily="34" charset="0"/>
                <a:cs typeface="Arial" panose="020B0604020202020204" pitchFamily="34" charset="0"/>
              </a:rPr>
              <a:t>Multi-page, multi-factorial visualizations?</a:t>
            </a:r>
          </a:p>
        </p:txBody>
      </p:sp>
      <p:sp>
        <p:nvSpPr>
          <p:cNvPr id="47" name="TextBox 46"/>
          <p:cNvSpPr txBox="1"/>
          <p:nvPr/>
        </p:nvSpPr>
        <p:spPr>
          <a:xfrm>
            <a:off x="316682" y="91054"/>
            <a:ext cx="2087303" cy="369332"/>
          </a:xfrm>
          <a:prstGeom prst="rect">
            <a:avLst/>
          </a:prstGeom>
          <a:noFill/>
        </p:spPr>
        <p:txBody>
          <a:bodyPr wrap="none" rtlCol="0">
            <a:spAutoFit/>
          </a:bodyPr>
          <a:lstStyle/>
          <a:p>
            <a:r>
              <a:rPr lang="en-US" dirty="0"/>
              <a:t>Experimental design</a:t>
            </a:r>
          </a:p>
        </p:txBody>
      </p:sp>
      <p:sp>
        <p:nvSpPr>
          <p:cNvPr id="49" name="Rectangle 48"/>
          <p:cNvSpPr/>
          <p:nvPr/>
        </p:nvSpPr>
        <p:spPr>
          <a:xfrm>
            <a:off x="1020194" y="369520"/>
            <a:ext cx="3627916" cy="1169551"/>
          </a:xfrm>
          <a:prstGeom prst="rect">
            <a:avLst/>
          </a:prstGeom>
        </p:spPr>
        <p:txBody>
          <a:bodyPr wrap="none">
            <a:spAutoFit/>
          </a:bodyPr>
          <a:lstStyle/>
          <a:p>
            <a:r>
              <a:rPr lang="en-US" sz="1400" dirty="0">
                <a:solidFill>
                  <a:srgbClr val="FF0000"/>
                </a:solidFill>
                <a:latin typeface="Arial" panose="020B0604020202020204" pitchFamily="34" charset="0"/>
                <a:cs typeface="Arial" panose="020B0604020202020204" pitchFamily="34" charset="0"/>
              </a:rPr>
              <a:t>Sample Size (# of cages not just # of mice)</a:t>
            </a:r>
          </a:p>
          <a:p>
            <a:r>
              <a:rPr lang="en-US" sz="1400" dirty="0">
                <a:solidFill>
                  <a:srgbClr val="FF0000"/>
                </a:solidFill>
                <a:latin typeface="Arial" panose="020B0604020202020204" pitchFamily="34" charset="0"/>
                <a:cs typeface="Arial" panose="020B0604020202020204" pitchFamily="34" charset="0"/>
              </a:rPr>
              <a:t>Properly consented cohorts</a:t>
            </a:r>
          </a:p>
          <a:p>
            <a:r>
              <a:rPr lang="en-US" sz="1400" dirty="0">
                <a:solidFill>
                  <a:srgbClr val="FF0000"/>
                </a:solidFill>
                <a:latin typeface="Arial" panose="020B0604020202020204" pitchFamily="34" charset="0"/>
                <a:cs typeface="Arial" panose="020B0604020202020204" pitchFamily="34" charset="0"/>
              </a:rPr>
              <a:t>Capture of confounding variables</a:t>
            </a:r>
          </a:p>
          <a:p>
            <a:r>
              <a:rPr lang="en-US" sz="1400" dirty="0">
                <a:solidFill>
                  <a:srgbClr val="FF0000"/>
                </a:solidFill>
                <a:latin typeface="Arial" panose="020B0604020202020204" pitchFamily="34" charset="0"/>
                <a:cs typeface="Arial" panose="020B0604020202020204" pitchFamily="34" charset="0"/>
              </a:rPr>
              <a:t>Sufficient variation across space and time </a:t>
            </a:r>
          </a:p>
          <a:p>
            <a:r>
              <a:rPr lang="en-US" sz="1400" dirty="0">
                <a:solidFill>
                  <a:srgbClr val="FF0000"/>
                </a:solidFill>
                <a:latin typeface="Arial" panose="020B0604020202020204" pitchFamily="34" charset="0"/>
                <a:cs typeface="Arial" panose="020B0604020202020204" pitchFamily="34" charset="0"/>
              </a:rPr>
              <a:t>Negative and Positive controls</a:t>
            </a:r>
            <a:endParaRPr lang="en-US" sz="1400" dirty="0"/>
          </a:p>
        </p:txBody>
      </p:sp>
      <p:cxnSp>
        <p:nvCxnSpPr>
          <p:cNvPr id="50" name="Straight Arrow Connector 49"/>
          <p:cNvCxnSpPr/>
          <p:nvPr/>
        </p:nvCxnSpPr>
        <p:spPr>
          <a:xfrm>
            <a:off x="990311" y="504070"/>
            <a:ext cx="0" cy="1011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308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736123-6C92-48DC-97CA-48BC67D447CA}"/>
              </a:ext>
            </a:extLst>
          </p:cNvPr>
          <p:cNvPicPr/>
          <p:nvPr/>
        </p:nvPicPr>
        <p:blipFill>
          <a:blip r:embed="rId3" cstate="print"/>
          <a:srcRect/>
          <a:stretch>
            <a:fillRect/>
          </a:stretch>
        </p:blipFill>
        <p:spPr bwMode="auto">
          <a:xfrm>
            <a:off x="3846150" y="459434"/>
            <a:ext cx="9124760" cy="2202122"/>
          </a:xfrm>
          <a:prstGeom prst="rect">
            <a:avLst/>
          </a:prstGeom>
          <a:noFill/>
          <a:ln w="9525">
            <a:noFill/>
            <a:miter lim="800000"/>
            <a:headEnd/>
            <a:tailEnd/>
          </a:ln>
        </p:spPr>
      </p:pic>
      <p:sp>
        <p:nvSpPr>
          <p:cNvPr id="2" name="TextBox 1"/>
          <p:cNvSpPr txBox="1"/>
          <p:nvPr/>
        </p:nvSpPr>
        <p:spPr>
          <a:xfrm>
            <a:off x="1461743" y="492093"/>
            <a:ext cx="5057859" cy="2585323"/>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Our lab is hiring:</a:t>
            </a:r>
          </a:p>
          <a:p>
            <a:r>
              <a:rPr lang="en-US" dirty="0">
                <a:latin typeface="Arial" panose="020B0604020202020204" pitchFamily="34" charset="0"/>
                <a:cs typeface="Arial" panose="020B0604020202020204" pitchFamily="34" charset="0"/>
              </a:rPr>
              <a:t>		Research Assistant Professor</a:t>
            </a:r>
          </a:p>
          <a:p>
            <a:r>
              <a:rPr lang="en-US" dirty="0">
                <a:latin typeface="Arial" panose="020B0604020202020204" pitchFamily="34" charset="0"/>
                <a:cs typeface="Arial" panose="020B0604020202020204" pitchFamily="34" charset="0"/>
              </a:rPr>
              <a:t>		Post-doctoral fellows</a:t>
            </a:r>
          </a:p>
          <a:p>
            <a:r>
              <a:rPr lang="en-US" dirty="0">
                <a:latin typeface="Arial" panose="020B0604020202020204" pitchFamily="34" charset="0"/>
                <a:cs typeface="Arial" panose="020B0604020202020204" pitchFamily="34" charset="0"/>
              </a:rPr>
              <a:t>		graduate students</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Contact: 	</a:t>
            </a:r>
          </a:p>
          <a:p>
            <a:r>
              <a:rPr lang="en-US" dirty="0">
                <a:latin typeface="Arial" panose="020B0604020202020204" pitchFamily="34" charset="0"/>
                <a:cs typeface="Arial" panose="020B0604020202020204" pitchFamily="34" charset="0"/>
              </a:rPr>
              <a:t>		afodor@uncc.edu</a:t>
            </a:r>
          </a:p>
        </p:txBody>
      </p:sp>
      <p:pic>
        <p:nvPicPr>
          <p:cNvPr id="1028" name="Picture 4" descr="Image result for charlotte">
            <a:extLst>
              <a:ext uri="{FF2B5EF4-FFF2-40B4-BE49-F238E27FC236}">
                <a16:creationId xmlns:a16="http://schemas.microsoft.com/office/drawing/2014/main" id="{571A9C1F-4B88-4022-A243-6812A57586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471" y="3848102"/>
            <a:ext cx="10580409" cy="25445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50B8FF9-A3D1-4CE8-9771-608B4BD0DD52}"/>
              </a:ext>
            </a:extLst>
          </p:cNvPr>
          <p:cNvSpPr txBox="1"/>
          <p:nvPr/>
        </p:nvSpPr>
        <p:spPr>
          <a:xfrm>
            <a:off x="10548270" y="6588579"/>
            <a:ext cx="1446230" cy="230832"/>
          </a:xfrm>
          <a:prstGeom prst="rect">
            <a:avLst/>
          </a:prstGeom>
          <a:noFill/>
        </p:spPr>
        <p:txBody>
          <a:bodyPr wrap="none" rtlCol="0">
            <a:spAutoFit/>
          </a:bodyPr>
          <a:lstStyle/>
          <a:p>
            <a:r>
              <a:rPr lang="en-US" sz="900" dirty="0"/>
              <a:t>Image: www.tierpoint.com</a:t>
            </a:r>
          </a:p>
        </p:txBody>
      </p:sp>
    </p:spTree>
    <p:extLst>
      <p:ext uri="{BB962C8B-B14F-4D97-AF65-F5344CB8AC3E}">
        <p14:creationId xmlns:p14="http://schemas.microsoft.com/office/powerpoint/2010/main" val="3005882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14816" y="475989"/>
            <a:ext cx="3929281" cy="1200329"/>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Consulting:</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Salix Corporation</a:t>
            </a:r>
          </a:p>
          <a:p>
            <a:r>
              <a:rPr lang="en-US" dirty="0">
                <a:latin typeface="Arial" panose="020B0604020202020204" pitchFamily="34" charset="0"/>
                <a:cs typeface="Arial" panose="020B0604020202020204" pitchFamily="34" charset="0"/>
              </a:rPr>
              <a:t>		Second Genome</a:t>
            </a:r>
          </a:p>
        </p:txBody>
      </p:sp>
    </p:spTree>
    <p:extLst>
      <p:ext uri="{BB962C8B-B14F-4D97-AF65-F5344CB8AC3E}">
        <p14:creationId xmlns:p14="http://schemas.microsoft.com/office/powerpoint/2010/main" val="876901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4699318" y="152401"/>
            <a:ext cx="1737976" cy="307777"/>
          </a:xfrm>
          <a:prstGeom prst="rect">
            <a:avLst/>
          </a:prstGeom>
          <a:noFill/>
          <a:ln w="9525">
            <a:noFill/>
            <a:miter lim="800000"/>
            <a:headEnd/>
            <a:tailEnd/>
          </a:ln>
        </p:spPr>
        <p:txBody>
          <a:bodyPr wrap="none">
            <a:prstTxWarp prst="textNoShape">
              <a:avLst/>
            </a:prstTxWarp>
            <a:spAutoFit/>
          </a:bodyPr>
          <a:lstStyle/>
          <a:p>
            <a:r>
              <a:rPr lang="en-US" sz="1400" dirty="0">
                <a:latin typeface="Arial"/>
                <a:cs typeface="Arial"/>
              </a:rPr>
              <a:t>Acknowledgements</a:t>
            </a:r>
          </a:p>
        </p:txBody>
      </p:sp>
      <p:pic>
        <p:nvPicPr>
          <p:cNvPr id="9" name="Picture 3"/>
          <p:cNvPicPr>
            <a:picLocks noChangeAspect="1" noChangeArrowheads="1"/>
          </p:cNvPicPr>
          <p:nvPr/>
        </p:nvPicPr>
        <p:blipFill>
          <a:blip r:embed="rId3" cstate="print"/>
          <a:srcRect/>
          <a:stretch>
            <a:fillRect/>
          </a:stretch>
        </p:blipFill>
        <p:spPr bwMode="auto">
          <a:xfrm>
            <a:off x="2133600" y="5638801"/>
            <a:ext cx="4251325" cy="884635"/>
          </a:xfrm>
          <a:prstGeom prst="rect">
            <a:avLst/>
          </a:prstGeom>
          <a:noFill/>
          <a:ln w="9525">
            <a:noFill/>
            <a:miter lim="800000"/>
            <a:headEnd/>
            <a:tailEnd/>
          </a:ln>
        </p:spPr>
      </p:pic>
      <p:sp>
        <p:nvSpPr>
          <p:cNvPr id="10" name="TextBox 10"/>
          <p:cNvSpPr txBox="1">
            <a:spLocks noChangeArrowheads="1"/>
          </p:cNvSpPr>
          <p:nvPr/>
        </p:nvSpPr>
        <p:spPr bwMode="auto">
          <a:xfrm>
            <a:off x="406401" y="501255"/>
            <a:ext cx="1944763" cy="1471172"/>
          </a:xfrm>
          <a:prstGeom prst="rect">
            <a:avLst/>
          </a:prstGeom>
          <a:noFill/>
          <a:ln w="9525">
            <a:noFill/>
            <a:miter lim="800000"/>
            <a:headEnd/>
            <a:tailEnd/>
          </a:ln>
        </p:spPr>
        <p:txBody>
          <a:bodyPr wrap="none">
            <a:prstTxWarp prst="textNoShape">
              <a:avLst/>
            </a:prstTxWarp>
            <a:spAutoFit/>
          </a:bodyPr>
          <a:lstStyle/>
          <a:p>
            <a:pPr>
              <a:lnSpc>
                <a:spcPct val="90000"/>
              </a:lnSpc>
              <a:spcBef>
                <a:spcPct val="20000"/>
              </a:spcBef>
            </a:pPr>
            <a:r>
              <a:rPr lang="en-US" sz="1400" u="sng" dirty="0">
                <a:latin typeface="Arial"/>
                <a:cs typeface="Arial"/>
              </a:rPr>
              <a:t>UNC-Chapel Hill</a:t>
            </a:r>
          </a:p>
          <a:p>
            <a:pPr>
              <a:lnSpc>
                <a:spcPct val="90000"/>
              </a:lnSpc>
              <a:spcBef>
                <a:spcPct val="20000"/>
              </a:spcBef>
            </a:pPr>
            <a:r>
              <a:rPr lang="en-US" sz="1400" dirty="0">
                <a:latin typeface="Arial"/>
                <a:cs typeface="Arial"/>
              </a:rPr>
              <a:t>Janelle Arthur</a:t>
            </a:r>
          </a:p>
          <a:p>
            <a:pPr>
              <a:lnSpc>
                <a:spcPct val="90000"/>
              </a:lnSpc>
              <a:spcBef>
                <a:spcPct val="20000"/>
              </a:spcBef>
            </a:pPr>
            <a:r>
              <a:rPr lang="en-US" sz="1400" dirty="0">
                <a:latin typeface="Arial"/>
                <a:cs typeface="Arial"/>
              </a:rPr>
              <a:t>Annie Green Howard</a:t>
            </a:r>
          </a:p>
          <a:p>
            <a:pPr>
              <a:lnSpc>
                <a:spcPct val="90000"/>
              </a:lnSpc>
              <a:spcBef>
                <a:spcPct val="20000"/>
              </a:spcBef>
            </a:pPr>
            <a:r>
              <a:rPr lang="en-US" sz="1400" dirty="0">
                <a:latin typeface="Arial" pitchFamily="34" charset="0"/>
                <a:cs typeface="Arial" pitchFamily="34" charset="0"/>
              </a:rPr>
              <a:t>Marcus </a:t>
            </a:r>
            <a:r>
              <a:rPr lang="en-US" sz="1400" dirty="0" err="1">
                <a:latin typeface="Arial" pitchFamily="34" charset="0"/>
                <a:cs typeface="Arial" pitchFamily="34" charset="0"/>
              </a:rPr>
              <a:t>Muhlbauer</a:t>
            </a:r>
            <a:endParaRPr lang="en-US" sz="1400" dirty="0">
              <a:latin typeface="Arial" pitchFamily="34" charset="0"/>
              <a:cs typeface="Arial" pitchFamily="34" charset="0"/>
            </a:endParaRPr>
          </a:p>
          <a:p>
            <a:pPr>
              <a:lnSpc>
                <a:spcPct val="90000"/>
              </a:lnSpc>
              <a:spcBef>
                <a:spcPct val="20000"/>
              </a:spcBef>
            </a:pPr>
            <a:r>
              <a:rPr lang="en-US" sz="1400" dirty="0">
                <a:latin typeface="Arial" pitchFamily="34" charset="0"/>
                <a:cs typeface="Arial" pitchFamily="34" charset="0"/>
              </a:rPr>
              <a:t>Penny Gordon-Larsen</a:t>
            </a:r>
          </a:p>
          <a:p>
            <a:pPr>
              <a:lnSpc>
                <a:spcPct val="90000"/>
              </a:lnSpc>
              <a:spcBef>
                <a:spcPct val="20000"/>
              </a:spcBef>
            </a:pPr>
            <a:r>
              <a:rPr lang="en-US" sz="1400" dirty="0">
                <a:latin typeface="Arial" pitchFamily="34" charset="0"/>
                <a:cs typeface="Arial" pitchFamily="34" charset="0"/>
              </a:rPr>
              <a:t>Jonathan Hansen</a:t>
            </a:r>
          </a:p>
        </p:txBody>
      </p:sp>
      <p:pic>
        <p:nvPicPr>
          <p:cNvPr id="12" name="Picture 2"/>
          <p:cNvPicPr>
            <a:picLocks noChangeAspect="1" noChangeArrowheads="1"/>
          </p:cNvPicPr>
          <p:nvPr/>
        </p:nvPicPr>
        <p:blipFill>
          <a:blip r:embed="rId4" cstate="print"/>
          <a:srcRect/>
          <a:stretch>
            <a:fillRect/>
          </a:stretch>
        </p:blipFill>
        <p:spPr bwMode="auto">
          <a:xfrm>
            <a:off x="2743200" y="4724401"/>
            <a:ext cx="2914651" cy="735807"/>
          </a:xfrm>
          <a:prstGeom prst="rect">
            <a:avLst/>
          </a:prstGeom>
          <a:noFill/>
          <a:ln w="9525">
            <a:noFill/>
            <a:miter lim="800000"/>
            <a:headEnd/>
            <a:tailEnd/>
          </a:ln>
        </p:spPr>
      </p:pic>
      <p:sp>
        <p:nvSpPr>
          <p:cNvPr id="13" name="TextBox 10"/>
          <p:cNvSpPr txBox="1">
            <a:spLocks noChangeArrowheads="1"/>
          </p:cNvSpPr>
          <p:nvPr/>
        </p:nvSpPr>
        <p:spPr bwMode="auto">
          <a:xfrm>
            <a:off x="2934072" y="493321"/>
            <a:ext cx="1587294" cy="1471172"/>
          </a:xfrm>
          <a:prstGeom prst="rect">
            <a:avLst/>
          </a:prstGeom>
          <a:noFill/>
          <a:ln w="9525">
            <a:noFill/>
            <a:miter lim="800000"/>
            <a:headEnd/>
            <a:tailEnd/>
          </a:ln>
        </p:spPr>
        <p:txBody>
          <a:bodyPr wrap="none">
            <a:prstTxWarp prst="textNoShape">
              <a:avLst/>
            </a:prstTxWarp>
            <a:spAutoFit/>
          </a:bodyPr>
          <a:lstStyle/>
          <a:p>
            <a:pPr>
              <a:lnSpc>
                <a:spcPct val="90000"/>
              </a:lnSpc>
              <a:spcBef>
                <a:spcPct val="20000"/>
              </a:spcBef>
            </a:pPr>
            <a:r>
              <a:rPr lang="en-US" sz="1400" u="sng" dirty="0">
                <a:latin typeface="Arial"/>
                <a:cs typeface="Arial"/>
              </a:rPr>
              <a:t>UNC-Charlotte</a:t>
            </a:r>
          </a:p>
          <a:p>
            <a:pPr>
              <a:lnSpc>
                <a:spcPct val="90000"/>
              </a:lnSpc>
              <a:spcBef>
                <a:spcPct val="20000"/>
              </a:spcBef>
            </a:pPr>
            <a:r>
              <a:rPr lang="en-US" sz="1400" dirty="0" err="1">
                <a:latin typeface="Arial"/>
                <a:cs typeface="Arial"/>
              </a:rPr>
              <a:t>Roshonda</a:t>
            </a:r>
            <a:r>
              <a:rPr lang="en-US" sz="1400" dirty="0">
                <a:latin typeface="Arial"/>
                <a:cs typeface="Arial"/>
              </a:rPr>
              <a:t> </a:t>
            </a:r>
            <a:r>
              <a:rPr lang="en-US" sz="1400" dirty="0" err="1">
                <a:latin typeface="Arial"/>
                <a:cs typeface="Arial"/>
              </a:rPr>
              <a:t>Barner</a:t>
            </a:r>
            <a:endParaRPr lang="en-US" sz="1400" dirty="0">
              <a:latin typeface="Arial"/>
              <a:cs typeface="Arial"/>
            </a:endParaRPr>
          </a:p>
          <a:p>
            <a:pPr>
              <a:lnSpc>
                <a:spcPct val="90000"/>
              </a:lnSpc>
              <a:spcBef>
                <a:spcPct val="20000"/>
              </a:spcBef>
            </a:pPr>
            <a:r>
              <a:rPr lang="en-US" sz="1400" dirty="0" err="1">
                <a:latin typeface="Arial"/>
                <a:cs typeface="Arial"/>
              </a:rPr>
              <a:t>Ra’ad</a:t>
            </a:r>
            <a:r>
              <a:rPr lang="en-US" sz="1400" dirty="0">
                <a:latin typeface="Arial"/>
                <a:cs typeface="Arial"/>
              </a:rPr>
              <a:t> </a:t>
            </a:r>
            <a:r>
              <a:rPr lang="en-US" sz="1400" dirty="0" err="1">
                <a:latin typeface="Arial"/>
                <a:cs typeface="Arial"/>
              </a:rPr>
              <a:t>Gharaibeh</a:t>
            </a:r>
            <a:endParaRPr lang="en-US" sz="1400" dirty="0">
              <a:latin typeface="Arial"/>
              <a:cs typeface="Arial"/>
            </a:endParaRPr>
          </a:p>
          <a:p>
            <a:pPr>
              <a:lnSpc>
                <a:spcPct val="90000"/>
              </a:lnSpc>
              <a:spcBef>
                <a:spcPct val="20000"/>
              </a:spcBef>
            </a:pPr>
            <a:r>
              <a:rPr lang="en-US" sz="1400" dirty="0">
                <a:latin typeface="Arial"/>
                <a:cs typeface="Arial"/>
              </a:rPr>
              <a:t>Jon McCafferty</a:t>
            </a:r>
          </a:p>
          <a:p>
            <a:pPr>
              <a:lnSpc>
                <a:spcPct val="90000"/>
              </a:lnSpc>
              <a:spcBef>
                <a:spcPct val="20000"/>
              </a:spcBef>
            </a:pPr>
            <a:r>
              <a:rPr lang="en-US" sz="1400" dirty="0">
                <a:latin typeface="Arial"/>
                <a:cs typeface="Arial"/>
              </a:rPr>
              <a:t>Michael </a:t>
            </a:r>
            <a:r>
              <a:rPr lang="en-US" sz="1400" dirty="0" err="1">
                <a:latin typeface="Arial"/>
                <a:cs typeface="Arial"/>
              </a:rPr>
              <a:t>Sioda</a:t>
            </a:r>
            <a:endParaRPr lang="en-US" sz="1400" dirty="0">
              <a:latin typeface="Arial"/>
              <a:cs typeface="Arial"/>
            </a:endParaRPr>
          </a:p>
          <a:p>
            <a:pPr>
              <a:lnSpc>
                <a:spcPct val="90000"/>
              </a:lnSpc>
              <a:spcBef>
                <a:spcPct val="20000"/>
              </a:spcBef>
            </a:pPr>
            <a:r>
              <a:rPr lang="en-US" sz="1400" dirty="0">
                <a:latin typeface="Arial"/>
                <a:cs typeface="Arial"/>
              </a:rPr>
              <a:t>Kathryn </a:t>
            </a:r>
            <a:r>
              <a:rPr lang="en-US" sz="1400" dirty="0" err="1">
                <a:latin typeface="Arial"/>
                <a:cs typeface="Arial"/>
              </a:rPr>
              <a:t>Winglee</a:t>
            </a:r>
            <a:endParaRPr lang="en-US" sz="1400" dirty="0">
              <a:latin typeface="Arial"/>
              <a:cs typeface="Arial"/>
            </a:endParaRPr>
          </a:p>
        </p:txBody>
      </p:sp>
      <p:sp>
        <p:nvSpPr>
          <p:cNvPr id="15" name="TextBox 10"/>
          <p:cNvSpPr txBox="1">
            <a:spLocks noChangeArrowheads="1"/>
          </p:cNvSpPr>
          <p:nvPr/>
        </p:nvSpPr>
        <p:spPr bwMode="auto">
          <a:xfrm>
            <a:off x="5292156" y="457200"/>
            <a:ext cx="1409360" cy="523220"/>
          </a:xfrm>
          <a:prstGeom prst="rect">
            <a:avLst/>
          </a:prstGeom>
          <a:noFill/>
          <a:ln w="9525">
            <a:noFill/>
            <a:miter lim="800000"/>
            <a:headEnd/>
            <a:tailEnd/>
          </a:ln>
        </p:spPr>
        <p:txBody>
          <a:bodyPr wrap="none">
            <a:prstTxWarp prst="textNoShape">
              <a:avLst/>
            </a:prstTxWarp>
            <a:spAutoFit/>
          </a:bodyPr>
          <a:lstStyle/>
          <a:p>
            <a:pPr>
              <a:lnSpc>
                <a:spcPct val="90000"/>
              </a:lnSpc>
              <a:spcBef>
                <a:spcPct val="20000"/>
              </a:spcBef>
            </a:pPr>
            <a:r>
              <a:rPr lang="en-US" sz="1400" u="sng" dirty="0">
                <a:latin typeface="Arial"/>
                <a:cs typeface="Arial"/>
              </a:rPr>
              <a:t>UF- Gainesville</a:t>
            </a:r>
          </a:p>
          <a:p>
            <a:pPr>
              <a:lnSpc>
                <a:spcPct val="90000"/>
              </a:lnSpc>
              <a:spcBef>
                <a:spcPct val="20000"/>
              </a:spcBef>
            </a:pPr>
            <a:r>
              <a:rPr lang="en-US" sz="1400" dirty="0">
                <a:latin typeface="Arial"/>
                <a:cs typeface="Arial"/>
              </a:rPr>
              <a:t>Christian </a:t>
            </a:r>
            <a:r>
              <a:rPr lang="en-US" sz="1400" dirty="0" err="1">
                <a:latin typeface="Arial"/>
                <a:cs typeface="Arial"/>
              </a:rPr>
              <a:t>Jobin</a:t>
            </a:r>
            <a:endParaRPr lang="en-US" sz="1400" dirty="0">
              <a:latin typeface="Arial"/>
              <a:cs typeface="Arial"/>
            </a:endParaRPr>
          </a:p>
        </p:txBody>
      </p:sp>
      <p:sp>
        <p:nvSpPr>
          <p:cNvPr id="56322" name="AutoShape 2" descr="data:image/jpeg;base64,/9j/4AAQSkZJRgABAQAAAQABAAD/2wCEAAkGBxMTEhQSEhQVFRUXGBkaGBgWGR0gHBsfGhoaGBwcGSAeIiggGx8mGxogIT0hJyorLi4xHh8zODMsNykuLi0BCgoKBQUFDgUFDisZExkrKysrKysrKysrKysrKysrKysrKysrKysrKysrKysrKysrKysrKysrKysrKysrKysrK//AABEIAN8A4gMBIgACEQEDEQH/xAAcAAEAAgMBAQEAAAAAAAAAAAAABgcEBQgDAgH/xABOEAACAQMCAwQFBwcJBgUFAAABAgMABBEFIQYSMQcTQVEiMkJhcRRSVGKBk9EWFyNykaHSCBUkM1NjgpLBQ3OisbLCJaOz0/E0RMPh8P/EABQBAQAAAAAAAAAAAAAAAAAAAAD/xAAUEQEAAAAAAAAAAAAAAAAAAAAA/9oADAMBAAIRAxEAPwC8aUpQKUpQKUpQKUrwivI2d41dGdMc6hgWXm3HMBuuffQe9YV3q9vFJHDJNGkkhxGjMA7ZOPRXqd6zaqPt+gaL5BqKD0recD45xKufLBiP+agtyledtOrorqcqyhgfMEZH7q9KBVZdjev3NzJqMdzM0phmVV5sbAmUYGP1Ks2qh7GPR1LW0/v/APplnH+tBru3TWrtL63gs5Z42Fu8rCF2XIy7EnlIzhYiatDgTiJb+xhuRjmZcSAeDrs49wzuPcRUDAE/FrAjItrbG/T0ox/7+K8uAmOlazc6S+0Fx+mts9OhIA/wgoSepiHnQSbjzi+e0vtNtYFjYXUvJJzqxIUvEgK4IxgMx3z0FTqql4qbveKdNi6rHCX+BxO//atTbtG1x7LTbm5i/rEUBD5M7rGG+wtn7KDdXOpQxsEkljRj0VnUE/AE5rJBqnuAezCxvLGO7u2kuZrgF2k71vRJJGNjuwxgls75rGu1uOG7mDlnefTJ35GSU5aI7ZIxtnBLeiAGwQQNjQXXShNecEyuqujBlYAqykEEHcEEbEe+g9KUpQKUpQKUpQKUpQKUpQKUpQKUqrr7jW703VWi1IqbK4P9HlRcLGBtv4nqOYEkjZhgbELRrmjhjhu9W4vp9Olb5XZTsrxnrLGWcdTs5zGcqeuxBBAz0qjAgEEEHcEdCPdVMnXodJ4g1F7luSCaFZBhSSz/AKMgADxLd4PLzIoJf2edo0OoDuZB3F4mQ8LbZK9THnc+9Tuu/UDJy+1jS/lGlXaDqqd6vxiIk2+IUj7arHUOHLzXbn+cLW2SwRVzHM7MskzDdHPL47D0wNgfWfAAkvBfaK/enS9ZQw3PqB2ACyZ2AfGwJ8GHot7tshJOx/VPlGk2pPrRqYj7u6JRf+AKftqZ1QvBC63p63NlZWPeL8ociWcFU2/Rll5mQMCEByCftqSnhHX7vPyzU1tkPsWwOQPIleT/AKmoLVqoezEcmvazHn1md/2yk/8AfVtwqQqgnmIABPmcda0+n8K2sN3LfRoRcTArI/MxBBKkjlzyjdB0FBAOzv8ATcQaxcfM/Q/scJ/+Ctj226G720WoW+1xZOJAR15Mgt8eUgN8A3nU507RLeB5ZIYkjeYgyMowXILHLe/LH9tZs8SurIwDKwIYHoQRgg/ZQUt2f6yuo8Qy3ighRZqQD7J5YVZfsdnHvxVi2/EFnqE15ppRnMQKTBl9BgcA8rA+Zx4HIJHTNYXAvZ1Bpks0sMkj94oXEnL6IBzsQBn/APVRLWzNomqz6j3Ty2N3jvSgyY2JByffzZIzgEOR1FBiXei6jw873FiTdaeTzSQud0HiSB0OP9oo8PSXAFTGD+buIrWN2DkROCU5sNG+2VYbqwI8cEEE4wc4zIu03SWiMvyyMKASVbmD7dRyEcxPwBzUO7BrQtLqN7HGYraaXEKYwMB5GwANsKrBdtuo8KC2b+0SaN4pASkilWAJBIYYIyCCNj4VTGrR3fDLLJBMLjT5Hx8nlbDqTljynG2w9ZRjf0l6GrpurlI0aSRgqIpZmOwAAySfcBVKaJbvxFqjXcyn+b7U8saN0c9QpHTLbO3u5V8jQWhwfxja6jH3ls/pD1422dP1h5fWGQfOpBVe8VdmKSzLeafKbG7DZLRj0HyfSLKOhPu2bcEHOamwv4kkjt3lUzMhYKSA7hcBm5R7/IeflQZlKUoFKUoFKUoFKUoFRvjzi+PTLb5RIjSEnlRF25mIJAZsEIMA7ny2BqSVh6vpcVzC9vOgkikGGU/tBHkQdwRuCARQQDRO2zTZsCbvbZtv6xeZc+5kz+0gVJtWtbDWLV4O9injO4aJ1Zo2HRlIzysM+PmQdiRVT/zemjXYstShS60yZiYZZEDNET1IOMqR7SjHzh4gzC/7GtPk5ZrOSa1bGUaGTmXcbMObLdPJh1oNVwRxDPpF0NH1Nswn/wCluD6uCcKpJ9g9PqHY7YI+u062ji13SbiRFdJSIirAFcq+AxB8jMD/AIRWr4t7NtakhEPyqO/iTdO9wJgfHlZ8kZG2O8wfLYGplwbwfNLaWo1hVkltnLQKWyyrgBRKQcORjpkjAXOTQWFWNLp8TSJM0aNKgIRyoLKD1CnqM1k0oFKUoFKUoFKUoFfjKCMHcHqDX7Sgjk/AemO3O1lb83XaMAH4gbGt9bW6RoscaqiKMKqgBQB4ADYCvWlBTnalrkuoXceh2Jzlh8pcdBjDcpPzUHpN5nlXqCDaHDehxWVtFbQjCRrjJ6serM3vJ3r7tdDt455LmOFFmlAWRwMFgCTv4Zydz1OFznAxjcW8SwafbtcznAGyqPWdj0Rfef3DJOwoMLj7jKHTLczSelI2RFEDu7f6KOpbw+JAML7M+D57if8AnrU8tO/pQRnYIPByPDA2VfAb9cYwuB+Gp9Xuv541Mfogf6NAfVIB9E4P+zB3x7ZyTt61z0Ght+L7V7+TTgzC4RAxDKQGyMlUJ9YhSG28DtnBxvqqXt3it4kgvEmEF/Ey9zy+vIoOSCB0C7nmO3VfaqYdnXGUep2olGFmTCzIPZbHUfVbGQfiOoNBKqUpQKUpQK/Ca/ahHbNqbwaTcNGcM/LHnyDsA37VyPtoI5qvaFqF9PJbaFAJEjOHuXA5c9MqWIQDrjOS2NhWFNxBxLp4727gju4Ru5UJkDx/qsFcfOKEVYPZvpEdrptrHGB6USSOR7TyKGZs+O5wPcAPCpNQQbTNY0/iGykhIPQc8bY7yJvZdTuOvRhsehHUVFuB9XutIvF0a+5pIZDi0mUEjc7DG5Ck9R7B+qcjy480kaTqlnqdpiOOaURzxjZTzetgDbDLk46BlBq43hUsrFQWXPKSBkZ2OD4ZFB6UpSgUpSgUpSgUrA1vWYLSJp7mRY418W8T5KOrE+Q3rnjtD7Wbi+5obbmt7bod8SSfrkH0R9Ue/JPgHS1Kovsx7YOXktNSYkbKlyeo8AJvMf3n+bxarzRgQCCCDuCOh+FB+0pSgUpSgVo+KOErS/EQuo+fun5kOcHqOZT5q2ACK3lKD5RAoCqAABgAdAB0AqtuPO1FYH+Racvyq8Y8no+ksZ8tvXcfNGw3ydsGW8b6PPd2ckFtObeVsYcdCPFWIHMAR4rv06jIOBwH2f2umJ+jHeTkYedh6R8wo9hc+A92ScUEX4K7L2Mvy/WHNxdN6XdseZEPUc/gxHQKPQXwztjJ1vhK6tNUi1DS0UrO3JdwkhVIO7Se4HrkbhgDhuYirMqK8VdoVhYZE0waQf7KL0pPgQNl/wARFBKqVB+zzjmbUnmY2bwW4AMMjZIfchgWwAT0OFzjfJ6VOKBSlKBWj424fF/ZT2pPKXX0GPg6kMpPu5gM+7NZ2uSTLbzG2UPOI27pSQAXweXOSBjOOpFVZF2t3lmwj1fT5I98d5ECAf1Qx5H28Q/2UH52Z9oQtQNK1XNvNB+jR5Nl5R6qOei4HR/VZcb+Jt9ZVK8wIK4zkHbHnnyqu7u90LXVVHkjMvROY91Mu2cLzY5xvnHpLWp/MRbglReXIiJyUwu/xPTPv5aDy4o1Eazq1pY2pD21q/fXEq7qSpGQD4jA5AR1LnwXNXFWl4V4WttPi7m1j5QcFmO7uR4u3j8Og3wBW6oFKUoFKV8TSqilnYKqgksxwABuSSdgKD7qEdoHaTbaaCn9dckejCp9XyMh9ge7qdsDG4gvaL2z55rfTDjwa5I/b3IP7Oc+/A6NVJyyFmLMSzMSSSckk7kknqSfGg2/FPFFzqE3fXT8xGeVRsiA+CL4fHqcbk1rbCykmkWKFGkkc4VVGST/AP29bzgvgu61KXkgXEYOJJm9RPHf5zfVG/wG9dJcF8E2mlxHuwC+P0s8mOYjqd+iIMeqPLfJ3oId2cdj0dvy3GoBZZxusXWOM/W8JGH+Ue/Y1KuPO0S10xeVz3s5GVgQ7/FzuI1953PgDg1Be0TtnC81vphDHcNcEbDw/RA+sfrnbyByDVHTzM7M7szsxJZmJJJPUkncn30HXfB/GVrqMfPbv6Q9eNtnT9YeI+sMj31Ia5A4H0u+nuk/m/nEykHvFPKIx5u3QL7jnO4weldGWPHtpFNHp91dxvdhcSSIvLF3nzCckK/uzjO2xIWgmdKUoFKUoFfMjhQWY4ABJJ8ANya+qxNXs++gmhzjvI3TPlzKVz++gp59Z1PiCaSOxkNpYRtytLuGf4kekWI35AQAD6R3GZbwp2R6fZ4d0+Uyj25gCoP1U9UbjO/MR51r+wXUU+RyWLDkuLaWQSIfW3b1vfhsp7uUeYqxNT1KG3QyzypEg6s7BR8N+p91BlAY2FftVPrfbKrv3GlW0l3MejFWC/EKPTYfHl+NTLgB9RNux1QIsxkYqF5chDjCsF2GDnxJxjO+chJqUpQQ/ini2S21DT7KKNH+Ulu85iQVUFfSXHu5zgjfA6VLZoldSrqGU7EMMg/EHrVG8ecSNBxGs6W73PySBVKISMc6sSxIVtgJh4dcb1IrDt109jiWK4hPiSqso/ytzf8ADQbbiDsi0y5yViNu59qA8o/yHKfsArV8M8C6rYXUKxaiZbIN+kR85CgEhVVuYDOwypB3qSad2l6VN6t7Ev8Avcx/+oFqTWd5HKvPE6SKfaRgw/aNqD3pSlApSq57Ru1SCw5oIOWe6+b7EZ/vCOp+oN/MjaglnFXFNtp8JmuX5RvyoN3cjwRfH49B4kVzd2gdo9zqTFD+itgfRhU9cdDIfbPu6DwGdzGtc1me7mae5kaSRvE+A8AoGyqM9BtXlpmnS3EqwwRtJI5wqqMk/gB4k7DxoMWrT7OOyGW75bi9DQ2/VY+kko/7EPn1I6YyGqddnHZFFactxe8s1wMFU6xxHwx89x847DwG2azO0XtWgsOaC35Z7rccufQjP94R1P1Bv5ldqCSarq1jpFqvPyQRKMRxoPSY9cIvViSck+/JPjXPXaD2lXOpExj9DbZ2iU7tjoZT7RzvjoNupGai+u63PeTNPcyNJIfE9APBVHRVHkKxLW2eR1jjRndjhVQEsT5ADc0HlVg9nfZbcagRNLzQWvzyPSkHlED4fXO3lzYIrb6ZwdZaTGt3rTLJMwzFZLht/OTwb7fQG+7EgVotb7V9RmuEnik+TpGf0cMfqAdMSZ/rDjbcY8gKCzO0izudM08Q6RAIrfBM8sZJmXbBY7Z3A3kySB80AGueK6Z7O+1W3v8Algn5YLrpy+xIf7snofqHfyLb1qe0fsejuOe508LFN1aHYRyH6vhGx/yn3bmgg3Z32sz2XLBdc09sNh4yRjw5CfWUfNPuwRjB6G0TWILuJZ7aRZI26FfD3MOqkeR3rja+s5IZGilRo5EOGVhgg+8VsuFeKLnT5e+tZOUnHMp3RwPB18fHfYjJwRQdjUqEdn/aVa6kAn9TcgbxMfW2yTEfbHu6jfbG5m9ApSlBX3GfZgl3cfLLW4ks7n2njzhtsZ2ZSrY2yDv4jxrUWfYuJJBJqN9cXhHQEkbeRZmdsfDlq2K8Lq8jjGZJEQebsAP30GLomhW1ond20KRL48g3PvY9WPvJJrX6txbFb31rYuknPcglHGOQY5tjvnOw8PaFY9/2jaVEMvewH/dt3n7ow1Vbx/x7ZXV9pc1rI7G2nBclCoKs8ZPrYPsnw8TQX3SlKCtOzixmOq6xdzxPHzSKkRdSvMgZxlcjccqIc9N6n2oaTbzjE8EUo8pEVv8AqBr0v7+KBDJNIkSDq0jBR+01XHEPbZZREpaJJdyb+qCqbddyOY467KR76De6j2V6TNubRUPnEzp+5SF/dW34Q4Wg06FoLbn5GdpDzkE5YAdQBthQKq7T5Nf1uMTLPHZWjk4MZILBWKnHKTIdwQQWUHerc4c0w21rDbl+8MSKhcjHNgdcZOM/E0GxrzubhI0aSRlRFBLMxACgbkknYAedelc09sPaC19M1tbv/RIzjKnaZh7Z81B9Uf4vEYDc9pPbE0vNbaaxSPcNcbh290Xig+t6x8MeNOk0q0ezLsmkvQl1ec0VscFUGzyjwP1EPzupHTGQ1BFOCOB7rU5OWFeWJTiSZvUTxIHzmx7I92cDeujeGuGLHRrZmUqgAzNPKRzN8T4DPRR+8nJ8+J+K7DRrdY8KCFxFbxY5j78eyuerHrv1O1c68a8b3WpSc07csanMcK+onhn6zY9o77nGBtQTbtE7Y5Ljmt9PLRQ7hpukj+HoeMa+/wBY7eruKqSlWd2c9kk15y3F3zQW3ULjEko+qD6in5x3PgN80EQ4P4QutRl7u3T0R68jZEaD6x8/qjc+WxNdJcB9n9rpiZQd5ORh52HpHzCj2Fz4D3ZJxUi0jS4baJYLeNY416Ko/efEk+Z3NZlBHuMeDrXUYu7uE9IZ5JV2dCfmnxHmp2P7DXNPHPA11pknLMOeJjiOZR6LeOD81seyffgkb11vWPqFjHPG0UyLJG4wysMgig4oq2+zvtjkg5bfUC0sOwWbrInh6fjIvv8AWG/rbCvDtJ7IpbTmuLENNb7lo+skQ/5ug8+oHXOC1VXQdXcVcI2Os26yBlLFf0VzFgke4/PXPVT7+h3rnLjLg6602Xu7hPRJ/Ryr6jj3HwPmp3HwwT6cE8b3Wmyc0Dc0bHMkLeo/hn6rY9oeQzkbV0Pw/wAR6frls8RVWyP0tvL66+8Y6jPR16bdDtQcqxyFSGUlWBBBBwQRuCCOhzV0dnfbOV5bfUyWHRbkDceQlA6/rjfzB3NR7tK7KprHmuLbmmtep8Xi/XA9Zfrj7QOprag7chmV1V0YMrAFWU5BB3BBGxBHjX3XP3Ydx8YZF064b9DIcQsT/VuT6n6rHp5MfrHHQNBiatZ99BLDzFO8jdOYdV5lK8w3G4znrVY2nYRZ55p7m5lbqSCq5+OQx/fVs1DX7UtJEjRNdhXUlWBjlABU4IzyY6++g8rDsm0mIg/JQ5HjI7t+4ty/urQds/CtrFpMj29vDCY5InzHGqk5bu9yBk+vUvi7Q9LbpfQfa2P+eK9ZOLdLlXka8snU49FpoiDg5GQT5jNBstC1FZraCbI/SRRvv9dA3+tK9ILuAqpR4ipA5SrLjGNsY2xivygoDi3ha9jv5LnUbW6vrXvHKd1MTyoWJAOAzIoX2fQGw3qY8P8AGGhfI54rRY7R2hkXklUKzegQAZCSHJ97EmrbqPcRcEWF7k3FtGzn/aKOV/8AMuCfgcig0vYef/BbX4zf+tJU7qpJuyu9syX0fUZI/HuZj6JPjkgFT9qfbVjcLvcm1i+WcvyjBEvLy45gxG3Lt0H/AMdKDRdrmtm00u4dDh5AIkOcHMnokg+BCcx+yuUq6H/lHE/zfbjw+Ur/AOlLiueKCz+xHgVL2Vru4Xmt4GAVD0kkxzYbzVQQSPHK9RkVYHaz2nfIM2lpym6KgsxwRCCMjboXI3AOwGCc5xWw7ClUaPBy9S8pb494w/6QK5846kdtRvTJnm+USg59zkAfAAAD3YoNVfXkk0jSyu0kjnLMxySfea+tN0+W4kWGCNpJHOFVRkn8AOuTsKxq3fDnFt5Y83ySVYi/rHuo2Y+7mdS2PdnFBd3Zz2QRWvLcX3LNcDdY+scZ8P8AeMPM7A9M4DVa1cq/nZ1j6YfuYf4KfnZ1j6YfuYf4KDqqlcq/nZ1j6YfuYf4KfnZ1j6YfuYf4KDqqlcq/nZ1j6YfuYf4KfnZ1j6YfuYf4KDqqqo7SeyGO657mwCxXB3aPpHKfHHgjnz6E9cZLVVn52dY+mH7mH+Cn52dY+mH7mH+CgiN/ZSQyNFMjRyIcMrDBB99fun30kEiTQu0ciHKspwQf/jbHjWw4i4our4q13IsrLsG7uNWx5FkUEj3HatPQdIdlXaeNQItLoKt1ynlYbLMAMnA9l8bkdDgkY6Cue23gpLG4Se3XlguM+gB6Mbj1lXyUg5A8PSAwABUU4AmZNTsShIPymEbeTOFYfapIq9f5QMCtpXMeqTxlfieZT+5jQc1g+Irrfs015r3TbeeQ5k5Skh82jJQsfe2Ob7a5Iroj+TlKTp86noty2Ptjj/D99Ba9Ut2M8N2d9bXc9zbxzMbpwrONwOVGwD4btVy3D8qs3kCf2DNVp/J4h5dLY/PuJG/4Y1/7aDQ8a8E2CatpdrHbqkU3eGVVZhzBcEbg5HQ9MV79qXZxptpptxc28BSVO75T3kjAc0qKdmYg+iTW74ngd+JNMIRyiQyEvynlBKz7E9AfRH7RWX27SY0ecfOeIf8AmKf9KDP4K0wHTrI462sB/bEtK33C8PJZ2qfNgiX9kailBoeL+0qw09zDM0jTAA93GhJw24OWwn/FUUHaPq17tpmlsEPqyz55SPME8iA/4mqzpdHt2mFw0MTTABRIyKXAGSACRkdT0rSdoPGsOmW/ePhpXyIYs7ufM+SjIyfgOpFBTfaEdXiWNb7UC08xAjtLXOSCcZcIFGM+iPXLHYeJFvdlfDs1jp0cFwwMmWcqOkfPvyZ9og5JPmTjIGTo+zTg2UyHVtSy95N6SKw/qVIwNvZbl2x7I265qyXkAxkgZOBk9SfAe+gr/t10oz6VIygkwOk2B5DKN+xXJ+yuYq7aurdZEeORQyOpVlPQqwwQfcQcVyRx9wlJpt28DZMZ9KGQ+2nh/iHQjz9xFBZn8nXiRQJtPdsMW72HJ9bYCRR8AobH6x8Ky+2DsvluZWvrFeeRgO+iyAWIAAdM7ZwN12zjIySaoq1uXjdZI2ZHUhlZTggjoQR0NW/wv27SooS+h77G3exEK5/WQ+iT7wVHuoKzbhW/BwbK6B/3En8Nef5NXv0S5+5k/hroK17btLYZYzx+5o8/9JYV7/nm0n+1k+6f8KDnb8mr36Jc/cyfw0/Jq9+iXP3Mn8NdE/nm0n+1k+6f8Kfnm0n+1k+6f8KDnb8mr36Jc/cyfw0/Jq9+iXP3Mn8NdE/nm0n+1k+6f8Kfnm0n+1k+6f8ACg53HDV79EufuZP4a/fyXvvod19xJ/DXQ/55tJ/tZPun/Cn55tJ/tZPun/Cg54/Je++h3X3En8NPyXvvod19xJ/DXQ/55tJ/tZPun/Cn55tJ/tZPun/Cg54/Je++h3X3En8NekHCOoOQq2V0Sf7lx+0kYHxNdB/nm0n+1k+6f8K+ZO2jSQCRJKfcImyf24FBouyfspktZVvb7AlXPdQg55CRjmcjYtgnAGQOuc9NX/KK4lVmh09CCUPey48CVIjU+/lYtjyK14cV9ussimOwh7kH/ay4L/4UGVU+8lvhVQXNw8jtJIzO7ElmYkkk9SSdyaDzrpnsF0wxaUrnIM8skm/ltGPsIjz9tc/8I8OS6hdR2sPVt3bGyIPWc+4fvJA8a6902xSCKOCIYSNFRR5BQAPjsOtB4a/rMFpA9xcOEjUbnqST0VR4k+VQHhvtTa6uIoYNMnEEr8onJwBvuxAXl2AJOHJ2rx7Q4fl2s6dpj57hVa4lHg2OfAP2R8vwkNWRqF5FbQPLIQkUSFjgbBVHQAe7YAe4UGZWLqWmw3Cd3PEkqZB5ZFDDI6HBqlNG0e+4hklvZbmW0tVYrbomfDyGQDjbL+JyBjGBJ+zTVryC+utHvpTO0KCSGY5yU9HYk7nZ1IzkghhkjGAsyNAoCgYAGAB4AdBSvqlBga/qYtraa5KlxFG8hVepCgnx6dOtc26Nxc1xqDX9xay310CO4gTPdxgHY4AZjy52GOpLE53rp6aJXUqwDKwIIPQgjBB92K8rGwihUJDGkSDosahR+wDFBVXe8UX3qrDp8Z8Tjmx7887gj4LWdonZHyzxXV7f3FzNE6uhzgAqQwBLl2IyPDlqz6UCtHxfwtb6jAYLhfejj1kb5yn/AE6Gt5Sg5X4v7Lr+xYkRm4h8JYQTtv66DLJ+8e81B813BWr1LhyzuDzT2sErfOeJGP7SM0HGlK69/IXTPoNr90n4U/IXTPoNr90n4UHIVK69/IXTPoNr90n4U/IXTPoNr90n4UHIVK69/IXTPoNr90n4U/IXTPoNr90n4UHIVK69/IXTPoNr90n4U/IXTPoNr90n4UHIVK69/IXTPoNr90n4U/IXTPoNr90n4UHIVK69/IXTPoNr90n4U/IXTPoNr90n4UHIVS3g7s6vtQKmOMxwnGZpQQmPqeMh+G3mRXS9pwfp8TB47O2Vh0YRJkfA42rd0Ec4I4MttMh7qAEu2DJK3ruR5+SjwUbD3kkmR0pQVl2maJex3ttq+nx99JChjliG5ZPSOQo3fIdhgbg8hAO+IxrGoarr7R2Qs5LK2DBp3cNjY+JZVzjqIx1OCTtkXpSgjcusadpcK27zwwLDGOWNnHPyjOCF9ZySD0BJOah3ZSr31/fa06skcv6GAN4ovLk+WwRBkbZ5x4VK9c7O9Ou7g3NxCZJTy5JkkAPKAB6IbAGB0GPHzqS2tskaLHGqoigBVUAAAdAANgKD1pSlApSlApStBxrxXDpts1xNufVjjHrO3gB5DxJ8B57Ahv6VSWl6PrWtj5TcXTWVq28UcfMOZTjBCgqWU+DuST1AwRWTfcHavpSm60++ku1QZe3lBOVHXCliG2+byt5ZNBclKj/A3FcWpWq3MY5T6skZOSjjqufEbgg+II6HIEgoFKUoFKUoFKUoFKUoFKUoFKUoFKUoIrxvx1BpjW4nSRlmcguqnlQAbsT7RyR6I3xk+ABklndpKiyxMro4BVlOQQehBrG1zR4buF7e4QPG43B8PIg9QR5iqG0Xis6DfzWazG8sVf0gvrRk9cezzqdiAeViPA7AOiKViaVqcVzEk8DrJG4yrL0P+oIOxB3BBBrLoFKUoFKUoFKUoFU3xdZ/zhxLbWc28FvFzlD0bYyHbx5jyKfctXJVXdqej3FvdW+t2SGR4Byzxj2o/S9LbcjlYqTvj0T4E0FoAV+1EtD7SNNuYRL8qiiOPSSZ1R1PiCGIz8RkVDuNu1Lvz8g0cPPcS+h3qA4XOx7vO5OPb2VRvk+AfHY04/nTWVh/qO9JUD1f62ULjHhjOPcBU/seN7GW7lslnUTxty8rbBiBuIz0Yg5BHXIO3jUAmReG9HZQytfXB2I+fjGR5pEp8erHw5tvzhnsbgl05flvOt5KTKZFJ5o+b1UIOzbbkEZyWwehoLipVOpruraGQl+hvrEHAuE3kQZwOYnf7H8SAH2q3LK5EkaSAMA6qwDghgGAIDA7g79D0oPalKUClKUClKUClK/GYDc7UH7XzJIFBZiAAMkk4AA8SfCsfVbh44ZZIo+9dEZljBxzkDIUHBwT06VVP5KarrX6TU5jZ2x3S1jHpHxUyA9CDg+nk7Ecq5oNpxB2qhpfkmkQm9uT7Sg90vhnPtgHG+Qu/rVHNQn1PRLk38vPcWt0Va5Qtzd3IwAK56Ar6qsAFICqQMDGd2H6h8llutHuESO4jcsrAAGQD1gTgFsDDKTuVY+Aq3Lq3SRGjkVXRgVZWGQQdiCD1FBVfFnaG18IrDRSXnuVy8oyO5Q9cn2WA6t7PhliMSnhTs8tLSya0ZFm70D5Q7jeQ/8ANVU+qB069SSa81vh664euTqGnjvrJtpYm3KLn1WO55c+rJ1GwbPtW3wrxLb38C3Fu2VOzKfWRvFXHgR+w9RkUFbaTw1qOjagiWKtc2Fy+GRj/V7bsx9llUev0YDBGcVcNKUClKUClKUClKUClKUER1bsz0q4cySWiByckxs6Z8yQjAEnzxmtrovDtlYI3yeGOBQPTfxIG/pu2WIHXc1ua1nE2jLeWstq7vGsq8paM4bGQcbg7HGCPEEjxoKcsdNPEuo3FxKZEsIFMUXLsSTnlxkY5j/WHY49BTkVtebV9C651HTl8d+9iUftKgf4lwPYzVkcIcOx2FpFaxbhB6TYwXY7s564yfDJwMDwrc0Gs4f1eO9to7mNWEcq5CyLg43BBHT7RkHwJFantP1X5Npd3KCQxjKKR15pCIwR7xzZ+ypOiAAAAADYAdB8KqT+ULds0NnYxAmS4myFB68oCKp+LSDr82glvZJDKulWzTu8jyAyZdix5WYlAC3QcnLt8akOv6otrbTXLjKxRs5GcZ5QSFHvJ2+2qysu0S90+NIb/SJo4okVe8g3QKoCjGxToPn1qe03tSs73TGgtWk72V0DI6FSqg85JIyp3ULgMetBYNv2i2v83x6lKssUMjlACvM2QWX2Sdsqd/dWnk7btKHQzn4R/iRWp7T9H+TcNwQeMPycN+tjDH7WY1YfDcMJtLZ+SMc0ER9VfFFNBDrLtu0+WWOFIrrmkdUUlI8ZYhQT+kzjJ8qsi7nEaPIeiKWPwAz/AKV5pPCCFDR5PQAjNabtFuu60u+fOP6PIoPvdSg/e1BDezvtaN9dm2uIkg7xc25Uk8xGeZWJ2JONiAPVYbkitx20aE91prtEWDwETAKSOYL6wIHXC+kPHKjHWoO/A7y8P2Nzb5F3bK08ZX1mVpGlKjG5YZDL7xgetVkdm3Fy6nZLKcd6voTp5NjqB81huPtHgaD17N+JRqFhDOSDIBySjykTAPw5hhseTCpPVL8GMdI12fTW2trvDwZ6AnJjxv8ArxeZKrV0UFS9tOhSQvBrVptNbsolx4rn0WOOoGSh81byFWLwxrkd7axXUXqyLnHirDZlPvDAivmPVrO7aa0WWKZgmJo1IYcr5UhsbeYI6jbOMior2X8HXWmy3kTOjWbPzQjOXzt6RwMDK4U+ZTYAdQn8kYYFWAIIIIIyCDsQR4io/wALcF2mnvO9shUzsC2TkKB0RB4KCSfPfrgACRUoFKUoFKUoFKUoFKUoFKUoFKUoFKUoFU7qf9N4rhj6x2UYZvLKr3gI9/eSIP8ADVxVjJp8IlMwijEpHKZAo5yCQSC2MkZAOPcKDJqlu0eyjudf02zSNARiSUhQCw5i7KxG5wkR69OarpqDaZwTKmtT6pLJG6PGVjUZ5kOEQZztjkU7g9W6UHj26JnR5z5PEf8AzFH+tR3hPsc06eztriQ3BaWGKRh3igAuisQMLnGSfGpl2s6ZJc6VcQwrzyMYuVcgZxNGTuxA6A+NQvR9W4kgt4beHTrYrFGkYLyKSQihQTicb7UEq0Tso061mjuIkk7yNuZS0hIz8OhrH7drvk0eZc47x4kH+cOf3Ia1i6vxU3/2Nkn+If8Avmtj2t8NXeo2trbwKvN3oklJYBUxGy+eTu56ZoNNonCGuy20MT6jHaQrEiosCZcKFAHMwCHmx5NWiudMk4av4LhZHms7gd3Ozdc5y2QNuYD018Thx5mr4RQAAOgrC1rR4LuIwXMYkjJUlTnqpDA5GCNx/wAx0NBAe2TQGu7SC+s8vPbsskRi9JnRypymPWIPK49wbzrXjhrW9WH/AIjcCytj1gg9Zh4hsE9R4Mxx82rUsLKOGNYokCRoMKqjAA8hWRQRzhLgiy04f0aLDkYaVzzSMNsgt4AkA8qgDI6VI6UoFKUoFKUoFKUoFKUoP//Z"/>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sz="1300"/>
          </a:p>
        </p:txBody>
      </p:sp>
      <p:sp>
        <p:nvSpPr>
          <p:cNvPr id="56324" name="AutoShape 4" descr="data:image/jpeg;base64,/9j/4AAQSkZJRgABAQAAAQABAAD/2wCEAAkGBxMTEhQSEhQVFRUXGBkaGBgWGR0gHBsfGhoaGBwcGSAeIiggGx8mGxogIT0hJyorLi4xHh8zODMsNykuLi0BCgoKBQUFDgUFDisZExkrKysrKysrKysrKysrKysrKysrKysrKysrKysrKysrKysrKysrKysrKysrKysrKysrK//AABEIAN8A4gMBIgACEQEDEQH/xAAcAAEAAgMBAQEAAAAAAAAAAAAABgcEBQgDAgH/xABOEAACAQMCAwQFBwcJBgUFAAABAgMABBEFIQYSMQcTQVEiMkJhcRRSVGKBk9EWFyNykaHSCBUkM1NjgpLBQ3OisbLCJaOz0/E0RMPh8P/EABQBAQAAAAAAAAAAAAAAAAAAAAD/xAAUEQEAAAAAAAAAAAAAAAAAAAAA/9oADAMBAAIRAxEAPwC8aUpQKUpQKUpQKUrwivI2d41dGdMc6hgWXm3HMBuuffQe9YV3q9vFJHDJNGkkhxGjMA7ZOPRXqd6zaqPt+gaL5BqKD0recD45xKufLBiP+agtyledtOrorqcqyhgfMEZH7q9KBVZdjev3NzJqMdzM0phmVV5sbAmUYGP1Ks2qh7GPR1LW0/v/APplnH+tBru3TWrtL63gs5Z42Fu8rCF2XIy7EnlIzhYiatDgTiJb+xhuRjmZcSAeDrs49wzuPcRUDAE/FrAjItrbG/T0ox/7+K8uAmOlazc6S+0Fx+mts9OhIA/wgoSepiHnQSbjzi+e0vtNtYFjYXUvJJzqxIUvEgK4IxgMx3z0FTqql4qbveKdNi6rHCX+BxO//atTbtG1x7LTbm5i/rEUBD5M7rGG+wtn7KDdXOpQxsEkljRj0VnUE/AE5rJBqnuAezCxvLGO7u2kuZrgF2k71vRJJGNjuwxgls75rGu1uOG7mDlnefTJ35GSU5aI7ZIxtnBLeiAGwQQNjQXXShNecEyuqujBlYAqykEEHcEEbEe+g9KUpQKUpQKUpQKUpQKUpQKUpQKUqrr7jW703VWi1IqbK4P9HlRcLGBtv4nqOYEkjZhgbELRrmjhjhu9W4vp9Olb5XZTsrxnrLGWcdTs5zGcqeuxBBAz0qjAgEEEHcEdCPdVMnXodJ4g1F7luSCaFZBhSSz/AKMgADxLd4PLzIoJf2edo0OoDuZB3F4mQ8LbZK9THnc+9Tuu/UDJy+1jS/lGlXaDqqd6vxiIk2+IUj7arHUOHLzXbn+cLW2SwRVzHM7MskzDdHPL47D0wNgfWfAAkvBfaK/enS9ZQw3PqB2ACyZ2AfGwJ8GHot7tshJOx/VPlGk2pPrRqYj7u6JRf+AKftqZ1QvBC63p63NlZWPeL8ociWcFU2/Rll5mQMCEByCftqSnhHX7vPyzU1tkPsWwOQPIleT/AKmoLVqoezEcmvazHn1md/2yk/8AfVtwqQqgnmIABPmcda0+n8K2sN3LfRoRcTArI/MxBBKkjlzyjdB0FBAOzv8ATcQaxcfM/Q/scJ/+Ctj226G720WoW+1xZOJAR15Mgt8eUgN8A3nU507RLeB5ZIYkjeYgyMowXILHLe/LH9tZs8SurIwDKwIYHoQRgg/ZQUt2f6yuo8Qy3ighRZqQD7J5YVZfsdnHvxVi2/EFnqE15ppRnMQKTBl9BgcA8rA+Zx4HIJHTNYXAvZ1Bpks0sMkj94oXEnL6IBzsQBn/APVRLWzNomqz6j3Ty2N3jvSgyY2JByffzZIzgEOR1FBiXei6jw873FiTdaeTzSQud0HiSB0OP9oo8PSXAFTGD+buIrWN2DkROCU5sNG+2VYbqwI8cEEE4wc4zIu03SWiMvyyMKASVbmD7dRyEcxPwBzUO7BrQtLqN7HGYraaXEKYwMB5GwANsKrBdtuo8KC2b+0SaN4pASkilWAJBIYYIyCCNj4VTGrR3fDLLJBMLjT5Hx8nlbDqTljynG2w9ZRjf0l6GrpurlI0aSRgqIpZmOwAAySfcBVKaJbvxFqjXcyn+b7U8saN0c9QpHTLbO3u5V8jQWhwfxja6jH3ls/pD1422dP1h5fWGQfOpBVe8VdmKSzLeafKbG7DZLRj0HyfSLKOhPu2bcEHOamwv4kkjt3lUzMhYKSA7hcBm5R7/IeflQZlKUoFKUoFKUoFKUoFRvjzi+PTLb5RIjSEnlRF25mIJAZsEIMA7ny2BqSVh6vpcVzC9vOgkikGGU/tBHkQdwRuCARQQDRO2zTZsCbvbZtv6xeZc+5kz+0gVJtWtbDWLV4O9injO4aJ1Zo2HRlIzysM+PmQdiRVT/zemjXYstShS60yZiYZZEDNET1IOMqR7SjHzh4gzC/7GtPk5ZrOSa1bGUaGTmXcbMObLdPJh1oNVwRxDPpF0NH1Nswn/wCluD6uCcKpJ9g9PqHY7YI+u062ji13SbiRFdJSIirAFcq+AxB8jMD/AIRWr4t7NtakhEPyqO/iTdO9wJgfHlZ8kZG2O8wfLYGplwbwfNLaWo1hVkltnLQKWyyrgBRKQcORjpkjAXOTQWFWNLp8TSJM0aNKgIRyoLKD1CnqM1k0oFKUoFKUoFKUoFfjKCMHcHqDX7Sgjk/AemO3O1lb83XaMAH4gbGt9bW6RoscaqiKMKqgBQB4ADYCvWlBTnalrkuoXceh2Jzlh8pcdBjDcpPzUHpN5nlXqCDaHDehxWVtFbQjCRrjJ6serM3vJ3r7tdDt455LmOFFmlAWRwMFgCTv4Zydz1OFznAxjcW8SwafbtcznAGyqPWdj0Rfef3DJOwoMLj7jKHTLczSelI2RFEDu7f6KOpbw+JAML7M+D57if8AnrU8tO/pQRnYIPByPDA2VfAb9cYwuB+Gp9Xuv541Mfogf6NAfVIB9E4P+zB3x7ZyTt61z0Ght+L7V7+TTgzC4RAxDKQGyMlUJ9YhSG28DtnBxvqqXt3it4kgvEmEF/Ey9zy+vIoOSCB0C7nmO3VfaqYdnXGUep2olGFmTCzIPZbHUfVbGQfiOoNBKqUpQKUpQK/Ca/ahHbNqbwaTcNGcM/LHnyDsA37VyPtoI5qvaFqF9PJbaFAJEjOHuXA5c9MqWIQDrjOS2NhWFNxBxLp4727gju4Ru5UJkDx/qsFcfOKEVYPZvpEdrptrHGB6USSOR7TyKGZs+O5wPcAPCpNQQbTNY0/iGykhIPQc8bY7yJvZdTuOvRhsehHUVFuB9XutIvF0a+5pIZDi0mUEjc7DG5Ck9R7B+qcjy480kaTqlnqdpiOOaURzxjZTzetgDbDLk46BlBq43hUsrFQWXPKSBkZ2OD4ZFB6UpSgUpSgUpSgUrA1vWYLSJp7mRY418W8T5KOrE+Q3rnjtD7Wbi+5obbmt7bod8SSfrkH0R9Ue/JPgHS1Kovsx7YOXktNSYkbKlyeo8AJvMf3n+bxarzRgQCCCDuCOh+FB+0pSgUpSgVo+KOErS/EQuo+fun5kOcHqOZT5q2ACK3lKD5RAoCqAABgAdAB0AqtuPO1FYH+Racvyq8Y8no+ksZ8tvXcfNGw3ydsGW8b6PPd2ckFtObeVsYcdCPFWIHMAR4rv06jIOBwH2f2umJ+jHeTkYedh6R8wo9hc+A92ScUEX4K7L2Mvy/WHNxdN6XdseZEPUc/gxHQKPQXwztjJ1vhK6tNUi1DS0UrO3JdwkhVIO7Se4HrkbhgDhuYirMqK8VdoVhYZE0waQf7KL0pPgQNl/wARFBKqVB+zzjmbUnmY2bwW4AMMjZIfchgWwAT0OFzjfJ6VOKBSlKBWj424fF/ZT2pPKXX0GPg6kMpPu5gM+7NZ2uSTLbzG2UPOI27pSQAXweXOSBjOOpFVZF2t3lmwj1fT5I98d5ECAf1Qx5H28Q/2UH52Z9oQtQNK1XNvNB+jR5Nl5R6qOei4HR/VZcb+Jt9ZVK8wIK4zkHbHnnyqu7u90LXVVHkjMvROY91Mu2cLzY5xvnHpLWp/MRbglReXIiJyUwu/xPTPv5aDy4o1Eazq1pY2pD21q/fXEq7qSpGQD4jA5AR1LnwXNXFWl4V4WttPi7m1j5QcFmO7uR4u3j8Og3wBW6oFKUoFKV8TSqilnYKqgksxwABuSSdgKD7qEdoHaTbaaCn9dckejCp9XyMh9ge7qdsDG4gvaL2z55rfTDjwa5I/b3IP7Oc+/A6NVJyyFmLMSzMSSSckk7kknqSfGg2/FPFFzqE3fXT8xGeVRsiA+CL4fHqcbk1rbCykmkWKFGkkc4VVGST/AP29bzgvgu61KXkgXEYOJJm9RPHf5zfVG/wG9dJcF8E2mlxHuwC+P0s8mOYjqd+iIMeqPLfJ3oId2cdj0dvy3GoBZZxusXWOM/W8JGH+Ue/Y1KuPO0S10xeVz3s5GVgQ7/FzuI1953PgDg1Be0TtnC81vphDHcNcEbDw/RA+sfrnbyByDVHTzM7M7szsxJZmJJJPUkncn30HXfB/GVrqMfPbv6Q9eNtnT9YeI+sMj31Ia5A4H0u+nuk/m/nEykHvFPKIx5u3QL7jnO4weldGWPHtpFNHp91dxvdhcSSIvLF3nzCckK/uzjO2xIWgmdKUoFKUoFfMjhQWY4ABJJ8ANya+qxNXs++gmhzjvI3TPlzKVz++gp59Z1PiCaSOxkNpYRtytLuGf4kekWI35AQAD6R3GZbwp2R6fZ4d0+Uyj25gCoP1U9UbjO/MR51r+wXUU+RyWLDkuLaWQSIfW3b1vfhsp7uUeYqxNT1KG3QyzypEg6s7BR8N+p91BlAY2FftVPrfbKrv3GlW0l3MejFWC/EKPTYfHl+NTLgB9RNux1QIsxkYqF5chDjCsF2GDnxJxjO+chJqUpQQ/ini2S21DT7KKNH+Ulu85iQVUFfSXHu5zgjfA6VLZoldSrqGU7EMMg/EHrVG8ecSNBxGs6W73PySBVKISMc6sSxIVtgJh4dcb1IrDt109jiWK4hPiSqso/ytzf8ADQbbiDsi0y5yViNu59qA8o/yHKfsArV8M8C6rYXUKxaiZbIN+kR85CgEhVVuYDOwypB3qSad2l6VN6t7Ev8Avcx/+oFqTWd5HKvPE6SKfaRgw/aNqD3pSlApSq57Ru1SCw5oIOWe6+b7EZ/vCOp+oN/MjaglnFXFNtp8JmuX5RvyoN3cjwRfH49B4kVzd2gdo9zqTFD+itgfRhU9cdDIfbPu6DwGdzGtc1me7mae5kaSRvE+A8AoGyqM9BtXlpmnS3EqwwRtJI5wqqMk/gB4k7DxoMWrT7OOyGW75bi9DQ2/VY+kko/7EPn1I6YyGqddnHZFFactxe8s1wMFU6xxHwx89x847DwG2azO0XtWgsOaC35Z7rccufQjP94R1P1Bv5ldqCSarq1jpFqvPyQRKMRxoPSY9cIvViSck+/JPjXPXaD2lXOpExj9DbZ2iU7tjoZT7RzvjoNupGai+u63PeTNPcyNJIfE9APBVHRVHkKxLW2eR1jjRndjhVQEsT5ADc0HlVg9nfZbcagRNLzQWvzyPSkHlED4fXO3lzYIrb6ZwdZaTGt3rTLJMwzFZLht/OTwb7fQG+7EgVotb7V9RmuEnik+TpGf0cMfqAdMSZ/rDjbcY8gKCzO0izudM08Q6RAIrfBM8sZJmXbBY7Z3A3kySB80AGueK6Z7O+1W3v8Algn5YLrpy+xIf7snofqHfyLb1qe0fsejuOe508LFN1aHYRyH6vhGx/yn3bmgg3Z32sz2XLBdc09sNh4yRjw5CfWUfNPuwRjB6G0TWILuJZ7aRZI26FfD3MOqkeR3rja+s5IZGilRo5EOGVhgg+8VsuFeKLnT5e+tZOUnHMp3RwPB18fHfYjJwRQdjUqEdn/aVa6kAn9TcgbxMfW2yTEfbHu6jfbG5m9ApSlBX3GfZgl3cfLLW4ks7n2njzhtsZ2ZSrY2yDv4jxrUWfYuJJBJqN9cXhHQEkbeRZmdsfDlq2K8Lq8jjGZJEQebsAP30GLomhW1ond20KRL48g3PvY9WPvJJrX6txbFb31rYuknPcglHGOQY5tjvnOw8PaFY9/2jaVEMvewH/dt3n7ow1Vbx/x7ZXV9pc1rI7G2nBclCoKs8ZPrYPsnw8TQX3SlKCtOzixmOq6xdzxPHzSKkRdSvMgZxlcjccqIc9N6n2oaTbzjE8EUo8pEVv8AqBr0v7+KBDJNIkSDq0jBR+01XHEPbZZREpaJJdyb+qCqbddyOY467KR76De6j2V6TNubRUPnEzp+5SF/dW34Q4Wg06FoLbn5GdpDzkE5YAdQBthQKq7T5Nf1uMTLPHZWjk4MZILBWKnHKTIdwQQWUHerc4c0w21rDbl+8MSKhcjHNgdcZOM/E0GxrzubhI0aSRlRFBLMxACgbkknYAedelc09sPaC19M1tbv/RIzjKnaZh7Z81B9Uf4vEYDc9pPbE0vNbaaxSPcNcbh290Xig+t6x8MeNOk0q0ezLsmkvQl1ec0VscFUGzyjwP1EPzupHTGQ1BFOCOB7rU5OWFeWJTiSZvUTxIHzmx7I92cDeujeGuGLHRrZmUqgAzNPKRzN8T4DPRR+8nJ8+J+K7DRrdY8KCFxFbxY5j78eyuerHrv1O1c68a8b3WpSc07csanMcK+onhn6zY9o77nGBtQTbtE7Y5Ljmt9PLRQ7hpukj+HoeMa+/wBY7eruKqSlWd2c9kk15y3F3zQW3ULjEko+qD6in5x3PgN80EQ4P4QutRl7u3T0R68jZEaD6x8/qjc+WxNdJcB9n9rpiZQd5ORh52HpHzCj2Fz4D3ZJxUi0jS4baJYLeNY416Ko/efEk+Z3NZlBHuMeDrXUYu7uE9IZ5JV2dCfmnxHmp2P7DXNPHPA11pknLMOeJjiOZR6LeOD81seyffgkb11vWPqFjHPG0UyLJG4wysMgig4oq2+zvtjkg5bfUC0sOwWbrInh6fjIvv8AWG/rbCvDtJ7IpbTmuLENNb7lo+skQ/5ug8+oHXOC1VXQdXcVcI2Os26yBlLFf0VzFgke4/PXPVT7+h3rnLjLg6602Xu7hPRJ/Ryr6jj3HwPmp3HwwT6cE8b3Wmyc0Dc0bHMkLeo/hn6rY9oeQzkbV0Pw/wAR6frls8RVWyP0tvL66+8Y6jPR16bdDtQcqxyFSGUlWBBBBwQRuCCOhzV0dnfbOV5bfUyWHRbkDceQlA6/rjfzB3NR7tK7KprHmuLbmmtep8Xi/XA9Zfrj7QOprag7chmV1V0YMrAFWU5BB3BBGxBHjX3XP3Ydx8YZF064b9DIcQsT/VuT6n6rHp5MfrHHQNBiatZ99BLDzFO8jdOYdV5lK8w3G4znrVY2nYRZ55p7m5lbqSCq5+OQx/fVs1DX7UtJEjRNdhXUlWBjlABU4IzyY6++g8rDsm0mIg/JQ5HjI7t+4ty/urQds/CtrFpMj29vDCY5InzHGqk5bu9yBk+vUvi7Q9LbpfQfa2P+eK9ZOLdLlXka8snU49FpoiDg5GQT5jNBstC1FZraCbI/SRRvv9dA3+tK9ILuAqpR4ipA5SrLjGNsY2xivygoDi3ha9jv5LnUbW6vrXvHKd1MTyoWJAOAzIoX2fQGw3qY8P8AGGhfI54rRY7R2hkXklUKzegQAZCSHJ97EmrbqPcRcEWF7k3FtGzn/aKOV/8AMuCfgcig0vYef/BbX4zf+tJU7qpJuyu9syX0fUZI/HuZj6JPjkgFT9qfbVjcLvcm1i+WcvyjBEvLy45gxG3Lt0H/AMdKDRdrmtm00u4dDh5AIkOcHMnokg+BCcx+yuUq6H/lHE/zfbjw+Ur/AOlLiueKCz+xHgVL2Vru4Xmt4GAVD0kkxzYbzVQQSPHK9RkVYHaz2nfIM2lpym6KgsxwRCCMjboXI3AOwGCc5xWw7ClUaPBy9S8pb494w/6QK5846kdtRvTJnm+USg59zkAfAAAD3YoNVfXkk0jSyu0kjnLMxySfea+tN0+W4kWGCNpJHOFVRkn8AOuTsKxq3fDnFt5Y83ySVYi/rHuo2Y+7mdS2PdnFBd3Zz2QRWvLcX3LNcDdY+scZ8P8AeMPM7A9M4DVa1cq/nZ1j6YfuYf4KfnZ1j6YfuYf4KDqqlcq/nZ1j6YfuYf4KfnZ1j6YfuYf4KDqqlcq/nZ1j6YfuYf4KfnZ1j6YfuYf4KDqqqo7SeyGO657mwCxXB3aPpHKfHHgjnz6E9cZLVVn52dY+mH7mH+Cn52dY+mH7mH+CgiN/ZSQyNFMjRyIcMrDBB99fun30kEiTQu0ciHKspwQf/jbHjWw4i4our4q13IsrLsG7uNWx5FkUEj3HatPQdIdlXaeNQItLoKt1ynlYbLMAMnA9l8bkdDgkY6Cue23gpLG4Se3XlguM+gB6Mbj1lXyUg5A8PSAwABUU4AmZNTsShIPymEbeTOFYfapIq9f5QMCtpXMeqTxlfieZT+5jQc1g+Irrfs015r3TbeeQ5k5Skh82jJQsfe2Ob7a5Iroj+TlKTp86noty2Ptjj/D99Ba9Ut2M8N2d9bXc9zbxzMbpwrONwOVGwD4btVy3D8qs3kCf2DNVp/J4h5dLY/PuJG/4Y1/7aDQ8a8E2CatpdrHbqkU3eGVVZhzBcEbg5HQ9MV79qXZxptpptxc28BSVO75T3kjAc0qKdmYg+iTW74ngd+JNMIRyiQyEvynlBKz7E9AfRH7RWX27SY0ecfOeIf8AmKf9KDP4K0wHTrI462sB/bEtK33C8PJZ2qfNgiX9kailBoeL+0qw09zDM0jTAA93GhJw24OWwn/FUUHaPq17tpmlsEPqyz55SPME8iA/4mqzpdHt2mFw0MTTABRIyKXAGSACRkdT0rSdoPGsOmW/ePhpXyIYs7ufM+SjIyfgOpFBTfaEdXiWNb7UC08xAjtLXOSCcZcIFGM+iPXLHYeJFvdlfDs1jp0cFwwMmWcqOkfPvyZ9og5JPmTjIGTo+zTg2UyHVtSy95N6SKw/qVIwNvZbl2x7I265qyXkAxkgZOBk9SfAe+gr/t10oz6VIygkwOk2B5DKN+xXJ+yuYq7aurdZEeORQyOpVlPQqwwQfcQcVyRx9wlJpt28DZMZ9KGQ+2nh/iHQjz9xFBZn8nXiRQJtPdsMW72HJ9bYCRR8AobH6x8Ky+2DsvluZWvrFeeRgO+iyAWIAAdM7ZwN12zjIySaoq1uXjdZI2ZHUhlZTggjoQR0NW/wv27SooS+h77G3exEK5/WQ+iT7wVHuoKzbhW/BwbK6B/3En8Nef5NXv0S5+5k/hroK17btLYZYzx+5o8/9JYV7/nm0n+1k+6f8KDnb8mr36Jc/cyfw0/Jq9+iXP3Mn8NdE/nm0n+1k+6f8Kfnm0n+1k+6f8KDnb8mr36Jc/cyfw0/Jq9+iXP3Mn8NdE/nm0n+1k+6f8Kfnm0n+1k+6f8ACg53HDV79EufuZP4a/fyXvvod19xJ/DXQ/55tJ/tZPun/Cn55tJ/tZPun/Cg54/Je++h3X3En8NPyXvvod19xJ/DXQ/55tJ/tZPun/Cn55tJ/tZPun/Cg54/Je++h3X3En8NekHCOoOQq2V0Sf7lx+0kYHxNdB/nm0n+1k+6f8K+ZO2jSQCRJKfcImyf24FBouyfspktZVvb7AlXPdQg55CRjmcjYtgnAGQOuc9NX/KK4lVmh09CCUPey48CVIjU+/lYtjyK14cV9ussimOwh7kH/ay4L/4UGVU+8lvhVQXNw8jtJIzO7ElmYkkk9SSdyaDzrpnsF0wxaUrnIM8skm/ltGPsIjz9tc/8I8OS6hdR2sPVt3bGyIPWc+4fvJA8a6902xSCKOCIYSNFRR5BQAPjsOtB4a/rMFpA9xcOEjUbnqST0VR4k+VQHhvtTa6uIoYNMnEEr8onJwBvuxAXl2AJOHJ2rx7Q4fl2s6dpj57hVa4lHg2OfAP2R8vwkNWRqF5FbQPLIQkUSFjgbBVHQAe7YAe4UGZWLqWmw3Cd3PEkqZB5ZFDDI6HBqlNG0e+4hklvZbmW0tVYrbomfDyGQDjbL+JyBjGBJ+zTVryC+utHvpTO0KCSGY5yU9HYk7nZ1IzkghhkjGAsyNAoCgYAGAB4AdBSvqlBga/qYtraa5KlxFG8hVepCgnx6dOtc26Nxc1xqDX9xay310CO4gTPdxgHY4AZjy52GOpLE53rp6aJXUqwDKwIIPQgjBB92K8rGwihUJDGkSDosahR+wDFBVXe8UX3qrDp8Z8Tjmx7887gj4LWdonZHyzxXV7f3FzNE6uhzgAqQwBLl2IyPDlqz6UCtHxfwtb6jAYLhfejj1kb5yn/AE6Gt5Sg5X4v7Lr+xYkRm4h8JYQTtv66DLJ+8e81B813BWr1LhyzuDzT2sErfOeJGP7SM0HGlK69/IXTPoNr90n4U/IXTPoNr90n4UHIVK69/IXTPoNr90n4U/IXTPoNr90n4UHIVK69/IXTPoNr90n4U/IXTPoNr90n4UHIVK69/IXTPoNr90n4U/IXTPoNr90n4UHIVK69/IXTPoNr90n4U/IXTPoNr90n4UHIVK69/IXTPoNr90n4U/IXTPoNr90n4UHIVS3g7s6vtQKmOMxwnGZpQQmPqeMh+G3mRXS9pwfp8TB47O2Vh0YRJkfA42rd0Ec4I4MttMh7qAEu2DJK3ruR5+SjwUbD3kkmR0pQVl2maJex3ttq+nx99JChjliG5ZPSOQo3fIdhgbg8hAO+IxrGoarr7R2Qs5LK2DBp3cNjY+JZVzjqIx1OCTtkXpSgjcusadpcK27zwwLDGOWNnHPyjOCF9ZySD0BJOah3ZSr31/fa06skcv6GAN4ovLk+WwRBkbZ5x4VK9c7O9Ou7g3NxCZJTy5JkkAPKAB6IbAGB0GPHzqS2tskaLHGqoigBVUAAAdAANgKD1pSlApSlApStBxrxXDpts1xNufVjjHrO3gB5DxJ8B57Ahv6VSWl6PrWtj5TcXTWVq28UcfMOZTjBCgqWU+DuST1AwRWTfcHavpSm60++ku1QZe3lBOVHXCliG2+byt5ZNBclKj/A3FcWpWq3MY5T6skZOSjjqufEbgg+II6HIEgoFKUoFKUoFKUoFKUoFKUoFKUoFKUoIrxvx1BpjW4nSRlmcguqnlQAbsT7RyR6I3xk+ABklndpKiyxMro4BVlOQQehBrG1zR4buF7e4QPG43B8PIg9QR5iqG0Xis6DfzWazG8sVf0gvrRk9cezzqdiAeViPA7AOiKViaVqcVzEk8DrJG4yrL0P+oIOxB3BBBrLoFKUoFKUoFKUoFU3xdZ/zhxLbWc28FvFzlD0bYyHbx5jyKfctXJVXdqej3FvdW+t2SGR4Byzxj2o/S9LbcjlYqTvj0T4E0FoAV+1EtD7SNNuYRL8qiiOPSSZ1R1PiCGIz8RkVDuNu1Lvz8g0cPPcS+h3qA4XOx7vO5OPb2VRvk+AfHY04/nTWVh/qO9JUD1f62ULjHhjOPcBU/seN7GW7lslnUTxty8rbBiBuIz0Yg5BHXIO3jUAmReG9HZQytfXB2I+fjGR5pEp8erHw5tvzhnsbgl05flvOt5KTKZFJ5o+b1UIOzbbkEZyWwehoLipVOpruraGQl+hvrEHAuE3kQZwOYnf7H8SAH2q3LK5EkaSAMA6qwDghgGAIDA7g79D0oPalKUClKUClKUClK/GYDc7UH7XzJIFBZiAAMkk4AA8SfCsfVbh44ZZIo+9dEZljBxzkDIUHBwT06VVP5KarrX6TU5jZ2x3S1jHpHxUyA9CDg+nk7Ecq5oNpxB2qhpfkmkQm9uT7Sg90vhnPtgHG+Qu/rVHNQn1PRLk38vPcWt0Va5Qtzd3IwAK56Ar6qsAFICqQMDGd2H6h8llutHuESO4jcsrAAGQD1gTgFsDDKTuVY+Aq3Lq3SRGjkVXRgVZWGQQdiCD1FBVfFnaG18IrDRSXnuVy8oyO5Q9cn2WA6t7PhliMSnhTs8tLSya0ZFm70D5Q7jeQ/8ANVU+qB069SSa81vh664euTqGnjvrJtpYm3KLn1WO55c+rJ1GwbPtW3wrxLb38C3Fu2VOzKfWRvFXHgR+w9RkUFbaTw1qOjagiWKtc2Fy+GRj/V7bsx9llUev0YDBGcVcNKUClKUClKUClKUClKUER1bsz0q4cySWiByckxs6Z8yQjAEnzxmtrovDtlYI3yeGOBQPTfxIG/pu2WIHXc1ua1nE2jLeWstq7vGsq8paM4bGQcbg7HGCPEEjxoKcsdNPEuo3FxKZEsIFMUXLsSTnlxkY5j/WHY49BTkVtebV9C651HTl8d+9iUftKgf4lwPYzVkcIcOx2FpFaxbhB6TYwXY7s564yfDJwMDwrc0Gs4f1eO9to7mNWEcq5CyLg43BBHT7RkHwJFantP1X5Npd3KCQxjKKR15pCIwR7xzZ+ypOiAAAAADYAdB8KqT+ULds0NnYxAmS4myFB68oCKp+LSDr82glvZJDKulWzTu8jyAyZdix5WYlAC3QcnLt8akOv6otrbTXLjKxRs5GcZ5QSFHvJ2+2qysu0S90+NIb/SJo4okVe8g3QKoCjGxToPn1qe03tSs73TGgtWk72V0DI6FSqg85JIyp3ULgMetBYNv2i2v83x6lKssUMjlACvM2QWX2Sdsqd/dWnk7btKHQzn4R/iRWp7T9H+TcNwQeMPycN+tjDH7WY1YfDcMJtLZ+SMc0ER9VfFFNBDrLtu0+WWOFIrrmkdUUlI8ZYhQT+kzjJ8qsi7nEaPIeiKWPwAz/AKV5pPCCFDR5PQAjNabtFuu60u+fOP6PIoPvdSg/e1BDezvtaN9dm2uIkg7xc25Uk8xGeZWJ2JONiAPVYbkitx20aE91prtEWDwETAKSOYL6wIHXC+kPHKjHWoO/A7y8P2Nzb5F3bK08ZX1mVpGlKjG5YZDL7xgetVkdm3Fy6nZLKcd6voTp5NjqB81huPtHgaD17N+JRqFhDOSDIBySjykTAPw5hhseTCpPVL8GMdI12fTW2trvDwZ6AnJjxv8ArxeZKrV0UFS9tOhSQvBrVptNbsolx4rn0WOOoGSh81byFWLwxrkd7axXUXqyLnHirDZlPvDAivmPVrO7aa0WWKZgmJo1IYcr5UhsbeYI6jbOMior2X8HXWmy3kTOjWbPzQjOXzt6RwMDK4U+ZTYAdQn8kYYFWAIIIIIyCDsQR4io/wALcF2mnvO9shUzsC2TkKB0RB4KCSfPfrgACRUoFKUoFKUoFKUoFKUoFKUoFKUoFKUoFU7qf9N4rhj6x2UYZvLKr3gI9/eSIP8ADVxVjJp8IlMwijEpHKZAo5yCQSC2MkZAOPcKDJqlu0eyjudf02zSNARiSUhQCw5i7KxG5wkR69OarpqDaZwTKmtT6pLJG6PGVjUZ5kOEQZztjkU7g9W6UHj26JnR5z5PEf8AzFH+tR3hPsc06eztriQ3BaWGKRh3igAuisQMLnGSfGpl2s6ZJc6VcQwrzyMYuVcgZxNGTuxA6A+NQvR9W4kgt4beHTrYrFGkYLyKSQihQTicb7UEq0Tso061mjuIkk7yNuZS0hIz8OhrH7drvk0eZc47x4kH+cOf3Ia1i6vxU3/2Nkn+If8Avmtj2t8NXeo2trbwKvN3oklJYBUxGy+eTu56ZoNNonCGuy20MT6jHaQrEiosCZcKFAHMwCHmx5NWiudMk4av4LhZHms7gd3Ozdc5y2QNuYD018Thx5mr4RQAAOgrC1rR4LuIwXMYkjJUlTnqpDA5GCNx/wAx0NBAe2TQGu7SC+s8vPbsskRi9JnRypymPWIPK49wbzrXjhrW9WH/AIjcCytj1gg9Zh4hsE9R4Mxx82rUsLKOGNYokCRoMKqjAA8hWRQRzhLgiy04f0aLDkYaVzzSMNsgt4AkA8qgDI6VI6UoFKUoFKUoFKUoFKUoP//Z"/>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sz="1300"/>
          </a:p>
        </p:txBody>
      </p:sp>
      <p:sp>
        <p:nvSpPr>
          <p:cNvPr id="56326" name="AutoShape 6" descr="data:image/jpeg;base64,/9j/4AAQSkZJRgABAQAAAQABAAD/2wCEAAkGBxMTEhQSEhQVFRUXGBkaGBgWGR0gHBsfGhoaGBwcGSAeIiggGx8mGxogIT0hJyorLi4xHh8zODMsNykuLi0BCgoKBQUFDgUFDisZExkrKysrKysrKysrKysrKysrKysrKysrKysrKysrKysrKysrKysrKysrKysrKysrKysrK//AABEIAN8A4gMBIgACEQEDEQH/xAAcAAEAAgMBAQEAAAAAAAAAAAAABgcEBQgDAgH/xABOEAACAQMCAwQFBwcJBgUFAAABAgMABBEFIQYSMQcTQVEiMkJhcRRSVGKBk9EWFyNykaHSCBUkM1NjgpLBQ3OisbLCJaOz0/E0RMPh8P/EABQBAQAAAAAAAAAAAAAAAAAAAAD/xAAUEQEAAAAAAAAAAAAAAAAAAAAA/9oADAMBAAIRAxEAPwC8aUpQKUpQKUpQKUrwivI2d41dGdMc6hgWXm3HMBuuffQe9YV3q9vFJHDJNGkkhxGjMA7ZOPRXqd6zaqPt+gaL5BqKD0recD45xKufLBiP+agtyledtOrorqcqyhgfMEZH7q9KBVZdjev3NzJqMdzM0phmVV5sbAmUYGP1Ks2qh7GPR1LW0/v/APplnH+tBru3TWrtL63gs5Z42Fu8rCF2XIy7EnlIzhYiatDgTiJb+xhuRjmZcSAeDrs49wzuPcRUDAE/FrAjItrbG/T0ox/7+K8uAmOlazc6S+0Fx+mts9OhIA/wgoSepiHnQSbjzi+e0vtNtYFjYXUvJJzqxIUvEgK4IxgMx3z0FTqql4qbveKdNi6rHCX+BxO//atTbtG1x7LTbm5i/rEUBD5M7rGG+wtn7KDdXOpQxsEkljRj0VnUE/AE5rJBqnuAezCxvLGO7u2kuZrgF2k71vRJJGNjuwxgls75rGu1uOG7mDlnefTJ35GSU5aI7ZIxtnBLeiAGwQQNjQXXShNecEyuqujBlYAqykEEHcEEbEe+g9KUpQKUpQKUpQKUpQKUpQKUpQKUqrr7jW703VWi1IqbK4P9HlRcLGBtv4nqOYEkjZhgbELRrmjhjhu9W4vp9Olb5XZTsrxnrLGWcdTs5zGcqeuxBBAz0qjAgEEEHcEdCPdVMnXodJ4g1F7luSCaFZBhSSz/AKMgADxLd4PLzIoJf2edo0OoDuZB3F4mQ8LbZK9THnc+9Tuu/UDJy+1jS/lGlXaDqqd6vxiIk2+IUj7arHUOHLzXbn+cLW2SwRVzHM7MskzDdHPL47D0wNgfWfAAkvBfaK/enS9ZQw3PqB2ACyZ2AfGwJ8GHot7tshJOx/VPlGk2pPrRqYj7u6JRf+AKftqZ1QvBC63p63NlZWPeL8ociWcFU2/Rll5mQMCEByCftqSnhHX7vPyzU1tkPsWwOQPIleT/AKmoLVqoezEcmvazHn1md/2yk/8AfVtwqQqgnmIABPmcda0+n8K2sN3LfRoRcTArI/MxBBKkjlzyjdB0FBAOzv8ATcQaxcfM/Q/scJ/+Ctj226G720WoW+1xZOJAR15Mgt8eUgN8A3nU507RLeB5ZIYkjeYgyMowXILHLe/LH9tZs8SurIwDKwIYHoQRgg/ZQUt2f6yuo8Qy3ighRZqQD7J5YVZfsdnHvxVi2/EFnqE15ppRnMQKTBl9BgcA8rA+Zx4HIJHTNYXAvZ1Bpks0sMkj94oXEnL6IBzsQBn/APVRLWzNomqz6j3Ty2N3jvSgyY2JByffzZIzgEOR1FBiXei6jw873FiTdaeTzSQud0HiSB0OP9oo8PSXAFTGD+buIrWN2DkROCU5sNG+2VYbqwI8cEEE4wc4zIu03SWiMvyyMKASVbmD7dRyEcxPwBzUO7BrQtLqN7HGYraaXEKYwMB5GwANsKrBdtuo8KC2b+0SaN4pASkilWAJBIYYIyCCNj4VTGrR3fDLLJBMLjT5Hx8nlbDqTljynG2w9ZRjf0l6GrpurlI0aSRgqIpZmOwAAySfcBVKaJbvxFqjXcyn+b7U8saN0c9QpHTLbO3u5V8jQWhwfxja6jH3ls/pD1422dP1h5fWGQfOpBVe8VdmKSzLeafKbG7DZLRj0HyfSLKOhPu2bcEHOamwv4kkjt3lUzMhYKSA7hcBm5R7/IeflQZlKUoFKUoFKUoFKUoFRvjzi+PTLb5RIjSEnlRF25mIJAZsEIMA7ny2BqSVh6vpcVzC9vOgkikGGU/tBHkQdwRuCARQQDRO2zTZsCbvbZtv6xeZc+5kz+0gVJtWtbDWLV4O9injO4aJ1Zo2HRlIzysM+PmQdiRVT/zemjXYstShS60yZiYZZEDNET1IOMqR7SjHzh4gzC/7GtPk5ZrOSa1bGUaGTmXcbMObLdPJh1oNVwRxDPpF0NH1Nswn/wCluD6uCcKpJ9g9PqHY7YI+u062ji13SbiRFdJSIirAFcq+AxB8jMD/AIRWr4t7NtakhEPyqO/iTdO9wJgfHlZ8kZG2O8wfLYGplwbwfNLaWo1hVkltnLQKWyyrgBRKQcORjpkjAXOTQWFWNLp8TSJM0aNKgIRyoLKD1CnqM1k0oFKUoFKUoFKUoFfjKCMHcHqDX7Sgjk/AemO3O1lb83XaMAH4gbGt9bW6RoscaqiKMKqgBQB4ADYCvWlBTnalrkuoXceh2Jzlh8pcdBjDcpPzUHpN5nlXqCDaHDehxWVtFbQjCRrjJ6serM3vJ3r7tdDt455LmOFFmlAWRwMFgCTv4Zydz1OFznAxjcW8SwafbtcznAGyqPWdj0Rfef3DJOwoMLj7jKHTLczSelI2RFEDu7f6KOpbw+JAML7M+D57if8AnrU8tO/pQRnYIPByPDA2VfAb9cYwuB+Gp9Xuv541Mfogf6NAfVIB9E4P+zB3x7ZyTt61z0Ght+L7V7+TTgzC4RAxDKQGyMlUJ9YhSG28DtnBxvqqXt3it4kgvEmEF/Ey9zy+vIoOSCB0C7nmO3VfaqYdnXGUep2olGFmTCzIPZbHUfVbGQfiOoNBKqUpQKUpQK/Ca/ahHbNqbwaTcNGcM/LHnyDsA37VyPtoI5qvaFqF9PJbaFAJEjOHuXA5c9MqWIQDrjOS2NhWFNxBxLp4727gju4Ru5UJkDx/qsFcfOKEVYPZvpEdrptrHGB6USSOR7TyKGZs+O5wPcAPCpNQQbTNY0/iGykhIPQc8bY7yJvZdTuOvRhsehHUVFuB9XutIvF0a+5pIZDi0mUEjc7DG5Ck9R7B+qcjy480kaTqlnqdpiOOaURzxjZTzetgDbDLk46BlBq43hUsrFQWXPKSBkZ2OD4ZFB6UpSgUpSgUpSgUrA1vWYLSJp7mRY418W8T5KOrE+Q3rnjtD7Wbi+5obbmt7bod8SSfrkH0R9Ue/JPgHS1Kovsx7YOXktNSYkbKlyeo8AJvMf3n+bxarzRgQCCCDuCOh+FB+0pSgUpSgVo+KOErS/EQuo+fun5kOcHqOZT5q2ACK3lKD5RAoCqAABgAdAB0AqtuPO1FYH+Racvyq8Y8no+ksZ8tvXcfNGw3ydsGW8b6PPd2ckFtObeVsYcdCPFWIHMAR4rv06jIOBwH2f2umJ+jHeTkYedh6R8wo9hc+A92ScUEX4K7L2Mvy/WHNxdN6XdseZEPUc/gxHQKPQXwztjJ1vhK6tNUi1DS0UrO3JdwkhVIO7Se4HrkbhgDhuYirMqK8VdoVhYZE0waQf7KL0pPgQNl/wARFBKqVB+zzjmbUnmY2bwW4AMMjZIfchgWwAT0OFzjfJ6VOKBSlKBWj424fF/ZT2pPKXX0GPg6kMpPu5gM+7NZ2uSTLbzG2UPOI27pSQAXweXOSBjOOpFVZF2t3lmwj1fT5I98d5ECAf1Qx5H28Q/2UH52Z9oQtQNK1XNvNB+jR5Nl5R6qOei4HR/VZcb+Jt9ZVK8wIK4zkHbHnnyqu7u90LXVVHkjMvROY91Mu2cLzY5xvnHpLWp/MRbglReXIiJyUwu/xPTPv5aDy4o1Eazq1pY2pD21q/fXEq7qSpGQD4jA5AR1LnwXNXFWl4V4WttPi7m1j5QcFmO7uR4u3j8Og3wBW6oFKUoFKV8TSqilnYKqgksxwABuSSdgKD7qEdoHaTbaaCn9dckejCp9XyMh9ge7qdsDG4gvaL2z55rfTDjwa5I/b3IP7Oc+/A6NVJyyFmLMSzMSSSckk7kknqSfGg2/FPFFzqE3fXT8xGeVRsiA+CL4fHqcbk1rbCykmkWKFGkkc4VVGST/AP29bzgvgu61KXkgXEYOJJm9RPHf5zfVG/wG9dJcF8E2mlxHuwC+P0s8mOYjqd+iIMeqPLfJ3oId2cdj0dvy3GoBZZxusXWOM/W8JGH+Ue/Y1KuPO0S10xeVz3s5GVgQ7/FzuI1953PgDg1Be0TtnC81vphDHcNcEbDw/RA+sfrnbyByDVHTzM7M7szsxJZmJJJPUkncn30HXfB/GVrqMfPbv6Q9eNtnT9YeI+sMj31Ia5A4H0u+nuk/m/nEykHvFPKIx5u3QL7jnO4weldGWPHtpFNHp91dxvdhcSSIvLF3nzCckK/uzjO2xIWgmdKUoFKUoFfMjhQWY4ABJJ8ANya+qxNXs++gmhzjvI3TPlzKVz++gp59Z1PiCaSOxkNpYRtytLuGf4kekWI35AQAD6R3GZbwp2R6fZ4d0+Uyj25gCoP1U9UbjO/MR51r+wXUU+RyWLDkuLaWQSIfW3b1vfhsp7uUeYqxNT1KG3QyzypEg6s7BR8N+p91BlAY2FftVPrfbKrv3GlW0l3MejFWC/EKPTYfHl+NTLgB9RNux1QIsxkYqF5chDjCsF2GDnxJxjO+chJqUpQQ/ini2S21DT7KKNH+Ulu85iQVUFfSXHu5zgjfA6VLZoldSrqGU7EMMg/EHrVG8ecSNBxGs6W73PySBVKISMc6sSxIVtgJh4dcb1IrDt109jiWK4hPiSqso/ytzf8ADQbbiDsi0y5yViNu59qA8o/yHKfsArV8M8C6rYXUKxaiZbIN+kR85CgEhVVuYDOwypB3qSad2l6VN6t7Ev8Avcx/+oFqTWd5HKvPE6SKfaRgw/aNqD3pSlApSq57Ru1SCw5oIOWe6+b7EZ/vCOp+oN/MjaglnFXFNtp8JmuX5RvyoN3cjwRfH49B4kVzd2gdo9zqTFD+itgfRhU9cdDIfbPu6DwGdzGtc1me7mae5kaSRvE+A8AoGyqM9BtXlpmnS3EqwwRtJI5wqqMk/gB4k7DxoMWrT7OOyGW75bi9DQ2/VY+kko/7EPn1I6YyGqddnHZFFactxe8s1wMFU6xxHwx89x847DwG2azO0XtWgsOaC35Z7rccufQjP94R1P1Bv5ldqCSarq1jpFqvPyQRKMRxoPSY9cIvViSck+/JPjXPXaD2lXOpExj9DbZ2iU7tjoZT7RzvjoNupGai+u63PeTNPcyNJIfE9APBVHRVHkKxLW2eR1jjRndjhVQEsT5ADc0HlVg9nfZbcagRNLzQWvzyPSkHlED4fXO3lzYIrb6ZwdZaTGt3rTLJMwzFZLht/OTwb7fQG+7EgVotb7V9RmuEnik+TpGf0cMfqAdMSZ/rDjbcY8gKCzO0izudM08Q6RAIrfBM8sZJmXbBY7Z3A3kySB80AGueK6Z7O+1W3v8Algn5YLrpy+xIf7snofqHfyLb1qe0fsejuOe508LFN1aHYRyH6vhGx/yn3bmgg3Z32sz2XLBdc09sNh4yRjw5CfWUfNPuwRjB6G0TWILuJZ7aRZI26FfD3MOqkeR3rja+s5IZGilRo5EOGVhgg+8VsuFeKLnT5e+tZOUnHMp3RwPB18fHfYjJwRQdjUqEdn/aVa6kAn9TcgbxMfW2yTEfbHu6jfbG5m9ApSlBX3GfZgl3cfLLW4ks7n2njzhtsZ2ZSrY2yDv4jxrUWfYuJJBJqN9cXhHQEkbeRZmdsfDlq2K8Lq8jjGZJEQebsAP30GLomhW1ond20KRL48g3PvY9WPvJJrX6txbFb31rYuknPcglHGOQY5tjvnOw8PaFY9/2jaVEMvewH/dt3n7ow1Vbx/x7ZXV9pc1rI7G2nBclCoKs8ZPrYPsnw8TQX3SlKCtOzixmOq6xdzxPHzSKkRdSvMgZxlcjccqIc9N6n2oaTbzjE8EUo8pEVv8AqBr0v7+KBDJNIkSDq0jBR+01XHEPbZZREpaJJdyb+qCqbddyOY467KR76De6j2V6TNubRUPnEzp+5SF/dW34Q4Wg06FoLbn5GdpDzkE5YAdQBthQKq7T5Nf1uMTLPHZWjk4MZILBWKnHKTIdwQQWUHerc4c0w21rDbl+8MSKhcjHNgdcZOM/E0GxrzubhI0aSRlRFBLMxACgbkknYAedelc09sPaC19M1tbv/RIzjKnaZh7Z81B9Uf4vEYDc9pPbE0vNbaaxSPcNcbh290Xig+t6x8MeNOk0q0ezLsmkvQl1ec0VscFUGzyjwP1EPzupHTGQ1BFOCOB7rU5OWFeWJTiSZvUTxIHzmx7I92cDeujeGuGLHRrZmUqgAzNPKRzN8T4DPRR+8nJ8+J+K7DRrdY8KCFxFbxY5j78eyuerHrv1O1c68a8b3WpSc07csanMcK+onhn6zY9o77nGBtQTbtE7Y5Ljmt9PLRQ7hpukj+HoeMa+/wBY7eruKqSlWd2c9kk15y3F3zQW3ULjEko+qD6in5x3PgN80EQ4P4QutRl7u3T0R68jZEaD6x8/qjc+WxNdJcB9n9rpiZQd5ORh52HpHzCj2Fz4D3ZJxUi0jS4baJYLeNY416Ko/efEk+Z3NZlBHuMeDrXUYu7uE9IZ5JV2dCfmnxHmp2P7DXNPHPA11pknLMOeJjiOZR6LeOD81seyffgkb11vWPqFjHPG0UyLJG4wysMgig4oq2+zvtjkg5bfUC0sOwWbrInh6fjIvv8AWG/rbCvDtJ7IpbTmuLENNb7lo+skQ/5ug8+oHXOC1VXQdXcVcI2Os26yBlLFf0VzFgke4/PXPVT7+h3rnLjLg6602Xu7hPRJ/Ryr6jj3HwPmp3HwwT6cE8b3Wmyc0Dc0bHMkLeo/hn6rY9oeQzkbV0Pw/wAR6frls8RVWyP0tvL66+8Y6jPR16bdDtQcqxyFSGUlWBBBBwQRuCCOhzV0dnfbOV5bfUyWHRbkDceQlA6/rjfzB3NR7tK7KprHmuLbmmtep8Xi/XA9Zfrj7QOprag7chmV1V0YMrAFWU5BB3BBGxBHjX3XP3Ydx8YZF064b9DIcQsT/VuT6n6rHp5MfrHHQNBiatZ99BLDzFO8jdOYdV5lK8w3G4znrVY2nYRZ55p7m5lbqSCq5+OQx/fVs1DX7UtJEjRNdhXUlWBjlABU4IzyY6++g8rDsm0mIg/JQ5HjI7t+4ty/urQds/CtrFpMj29vDCY5InzHGqk5bu9yBk+vUvi7Q9LbpfQfa2P+eK9ZOLdLlXka8snU49FpoiDg5GQT5jNBstC1FZraCbI/SRRvv9dA3+tK9ILuAqpR4ipA5SrLjGNsY2xivygoDi3ha9jv5LnUbW6vrXvHKd1MTyoWJAOAzIoX2fQGw3qY8P8AGGhfI54rRY7R2hkXklUKzegQAZCSHJ97EmrbqPcRcEWF7k3FtGzn/aKOV/8AMuCfgcig0vYef/BbX4zf+tJU7qpJuyu9syX0fUZI/HuZj6JPjkgFT9qfbVjcLvcm1i+WcvyjBEvLy45gxG3Lt0H/AMdKDRdrmtm00u4dDh5AIkOcHMnokg+BCcx+yuUq6H/lHE/zfbjw+Ur/AOlLiueKCz+xHgVL2Vru4Xmt4GAVD0kkxzYbzVQQSPHK9RkVYHaz2nfIM2lpym6KgsxwRCCMjboXI3AOwGCc5xWw7ClUaPBy9S8pb494w/6QK5846kdtRvTJnm+USg59zkAfAAAD3YoNVfXkk0jSyu0kjnLMxySfea+tN0+W4kWGCNpJHOFVRkn8AOuTsKxq3fDnFt5Y83ySVYi/rHuo2Y+7mdS2PdnFBd3Zz2QRWvLcX3LNcDdY+scZ8P8AeMPM7A9M4DVa1cq/nZ1j6YfuYf4KfnZ1j6YfuYf4KDqqlcq/nZ1j6YfuYf4KfnZ1j6YfuYf4KDqqlcq/nZ1j6YfuYf4KfnZ1j6YfuYf4KDqqqo7SeyGO657mwCxXB3aPpHKfHHgjnz6E9cZLVVn52dY+mH7mH+Cn52dY+mH7mH+CgiN/ZSQyNFMjRyIcMrDBB99fun30kEiTQu0ciHKspwQf/jbHjWw4i4our4q13IsrLsG7uNWx5FkUEj3HatPQdIdlXaeNQItLoKt1ynlYbLMAMnA9l8bkdDgkY6Cue23gpLG4Se3XlguM+gB6Mbj1lXyUg5A8PSAwABUU4AmZNTsShIPymEbeTOFYfapIq9f5QMCtpXMeqTxlfieZT+5jQc1g+Irrfs015r3TbeeQ5k5Skh82jJQsfe2Ob7a5Iroj+TlKTp86noty2Ptjj/D99Ba9Ut2M8N2d9bXc9zbxzMbpwrONwOVGwD4btVy3D8qs3kCf2DNVp/J4h5dLY/PuJG/4Y1/7aDQ8a8E2CatpdrHbqkU3eGVVZhzBcEbg5HQ9MV79qXZxptpptxc28BSVO75T3kjAc0qKdmYg+iTW74ngd+JNMIRyiQyEvynlBKz7E9AfRH7RWX27SY0ecfOeIf8AmKf9KDP4K0wHTrI462sB/bEtK33C8PJZ2qfNgiX9kailBoeL+0qw09zDM0jTAA93GhJw24OWwn/FUUHaPq17tpmlsEPqyz55SPME8iA/4mqzpdHt2mFw0MTTABRIyKXAGSACRkdT0rSdoPGsOmW/ePhpXyIYs7ufM+SjIyfgOpFBTfaEdXiWNb7UC08xAjtLXOSCcZcIFGM+iPXLHYeJFvdlfDs1jp0cFwwMmWcqOkfPvyZ9og5JPmTjIGTo+zTg2UyHVtSy95N6SKw/qVIwNvZbl2x7I265qyXkAxkgZOBk9SfAe+gr/t10oz6VIygkwOk2B5DKN+xXJ+yuYq7aurdZEeORQyOpVlPQqwwQfcQcVyRx9wlJpt28DZMZ9KGQ+2nh/iHQjz9xFBZn8nXiRQJtPdsMW72HJ9bYCRR8AobH6x8Ky+2DsvluZWvrFeeRgO+iyAWIAAdM7ZwN12zjIySaoq1uXjdZI2ZHUhlZTggjoQR0NW/wv27SooS+h77G3exEK5/WQ+iT7wVHuoKzbhW/BwbK6B/3En8Nef5NXv0S5+5k/hroK17btLYZYzx+5o8/9JYV7/nm0n+1k+6f8KDnb8mr36Jc/cyfw0/Jq9+iXP3Mn8NdE/nm0n+1k+6f8Kfnm0n+1k+6f8KDnb8mr36Jc/cyfw0/Jq9+iXP3Mn8NdE/nm0n+1k+6f8Kfnm0n+1k+6f8ACg53HDV79EufuZP4a/fyXvvod19xJ/DXQ/55tJ/tZPun/Cn55tJ/tZPun/Cg54/Je++h3X3En8NPyXvvod19xJ/DXQ/55tJ/tZPun/Cn55tJ/tZPun/Cg54/Je++h3X3En8NekHCOoOQq2V0Sf7lx+0kYHxNdB/nm0n+1k+6f8K+ZO2jSQCRJKfcImyf24FBouyfspktZVvb7AlXPdQg55CRjmcjYtgnAGQOuc9NX/KK4lVmh09CCUPey48CVIjU+/lYtjyK14cV9ussimOwh7kH/ay4L/4UGVU+8lvhVQXNw8jtJIzO7ElmYkkk9SSdyaDzrpnsF0wxaUrnIM8skm/ltGPsIjz9tc/8I8OS6hdR2sPVt3bGyIPWc+4fvJA8a6902xSCKOCIYSNFRR5BQAPjsOtB4a/rMFpA9xcOEjUbnqST0VR4k+VQHhvtTa6uIoYNMnEEr8onJwBvuxAXl2AJOHJ2rx7Q4fl2s6dpj57hVa4lHg2OfAP2R8vwkNWRqF5FbQPLIQkUSFjgbBVHQAe7YAe4UGZWLqWmw3Cd3PEkqZB5ZFDDI6HBqlNG0e+4hklvZbmW0tVYrbomfDyGQDjbL+JyBjGBJ+zTVryC+utHvpTO0KCSGY5yU9HYk7nZ1IzkghhkjGAsyNAoCgYAGAB4AdBSvqlBga/qYtraa5KlxFG8hVepCgnx6dOtc26Nxc1xqDX9xay310CO4gTPdxgHY4AZjy52GOpLE53rp6aJXUqwDKwIIPQgjBB92K8rGwihUJDGkSDosahR+wDFBVXe8UX3qrDp8Z8Tjmx7887gj4LWdonZHyzxXV7f3FzNE6uhzgAqQwBLl2IyPDlqz6UCtHxfwtb6jAYLhfejj1kb5yn/AE6Gt5Sg5X4v7Lr+xYkRm4h8JYQTtv66DLJ+8e81B813BWr1LhyzuDzT2sErfOeJGP7SM0HGlK69/IXTPoNr90n4U/IXTPoNr90n4UHIVK69/IXTPoNr90n4U/IXTPoNr90n4UHIVK69/IXTPoNr90n4U/IXTPoNr90n4UHIVK69/IXTPoNr90n4U/IXTPoNr90n4UHIVK69/IXTPoNr90n4U/IXTPoNr90n4UHIVK69/IXTPoNr90n4U/IXTPoNr90n4UHIVS3g7s6vtQKmOMxwnGZpQQmPqeMh+G3mRXS9pwfp8TB47O2Vh0YRJkfA42rd0Ec4I4MttMh7qAEu2DJK3ruR5+SjwUbD3kkmR0pQVl2maJex3ttq+nx99JChjliG5ZPSOQo3fIdhgbg8hAO+IxrGoarr7R2Qs5LK2DBp3cNjY+JZVzjqIx1OCTtkXpSgjcusadpcK27zwwLDGOWNnHPyjOCF9ZySD0BJOah3ZSr31/fa06skcv6GAN4ovLk+WwRBkbZ5x4VK9c7O9Ou7g3NxCZJTy5JkkAPKAB6IbAGB0GPHzqS2tskaLHGqoigBVUAAAdAANgKD1pSlApSlApStBxrxXDpts1xNufVjjHrO3gB5DxJ8B57Ahv6VSWl6PrWtj5TcXTWVq28UcfMOZTjBCgqWU+DuST1AwRWTfcHavpSm60++ku1QZe3lBOVHXCliG2+byt5ZNBclKj/A3FcWpWq3MY5T6skZOSjjqufEbgg+II6HIEgoFKUoFKUoFKUoFKUoFKUoFKUoFKUoIrxvx1BpjW4nSRlmcguqnlQAbsT7RyR6I3xk+ABklndpKiyxMro4BVlOQQehBrG1zR4buF7e4QPG43B8PIg9QR5iqG0Xis6DfzWazG8sVf0gvrRk9cezzqdiAeViPA7AOiKViaVqcVzEk8DrJG4yrL0P+oIOxB3BBBrLoFKUoFKUoFKUoFU3xdZ/zhxLbWc28FvFzlD0bYyHbx5jyKfctXJVXdqej3FvdW+t2SGR4Byzxj2o/S9LbcjlYqTvj0T4E0FoAV+1EtD7SNNuYRL8qiiOPSSZ1R1PiCGIz8RkVDuNu1Lvz8g0cPPcS+h3qA4XOx7vO5OPb2VRvk+AfHY04/nTWVh/qO9JUD1f62ULjHhjOPcBU/seN7GW7lslnUTxty8rbBiBuIz0Yg5BHXIO3jUAmReG9HZQytfXB2I+fjGR5pEp8erHw5tvzhnsbgl05flvOt5KTKZFJ5o+b1UIOzbbkEZyWwehoLipVOpruraGQl+hvrEHAuE3kQZwOYnf7H8SAH2q3LK5EkaSAMA6qwDghgGAIDA7g79D0oPalKUClKUClKUClK/GYDc7UH7XzJIFBZiAAMkk4AA8SfCsfVbh44ZZIo+9dEZljBxzkDIUHBwT06VVP5KarrX6TU5jZ2x3S1jHpHxUyA9CDg+nk7Ecq5oNpxB2qhpfkmkQm9uT7Sg90vhnPtgHG+Qu/rVHNQn1PRLk38vPcWt0Va5Qtzd3IwAK56Ar6qsAFICqQMDGd2H6h8llutHuESO4jcsrAAGQD1gTgFsDDKTuVY+Aq3Lq3SRGjkVXRgVZWGQQdiCD1FBVfFnaG18IrDRSXnuVy8oyO5Q9cn2WA6t7PhliMSnhTs8tLSya0ZFm70D5Q7jeQ/8ANVU+qB069SSa81vh664euTqGnjvrJtpYm3KLn1WO55c+rJ1GwbPtW3wrxLb38C3Fu2VOzKfWRvFXHgR+w9RkUFbaTw1qOjagiWKtc2Fy+GRj/V7bsx9llUev0YDBGcVcNKUClKUClKUClKUClKUER1bsz0q4cySWiByckxs6Z8yQjAEnzxmtrovDtlYI3yeGOBQPTfxIG/pu2WIHXc1ua1nE2jLeWstq7vGsq8paM4bGQcbg7HGCPEEjxoKcsdNPEuo3FxKZEsIFMUXLsSTnlxkY5j/WHY49BTkVtebV9C651HTl8d+9iUftKgf4lwPYzVkcIcOx2FpFaxbhB6TYwXY7s564yfDJwMDwrc0Gs4f1eO9to7mNWEcq5CyLg43BBHT7RkHwJFantP1X5Npd3KCQxjKKR15pCIwR7xzZ+ypOiAAAAADYAdB8KqT+ULds0NnYxAmS4myFB68oCKp+LSDr82glvZJDKulWzTu8jyAyZdix5WYlAC3QcnLt8akOv6otrbTXLjKxRs5GcZ5QSFHvJ2+2qysu0S90+NIb/SJo4okVe8g3QKoCjGxToPn1qe03tSs73TGgtWk72V0DI6FSqg85JIyp3ULgMetBYNv2i2v83x6lKssUMjlACvM2QWX2Sdsqd/dWnk7btKHQzn4R/iRWp7T9H+TcNwQeMPycN+tjDH7WY1YfDcMJtLZ+SMc0ER9VfFFNBDrLtu0+WWOFIrrmkdUUlI8ZYhQT+kzjJ8qsi7nEaPIeiKWPwAz/AKV5pPCCFDR5PQAjNabtFuu60u+fOP6PIoPvdSg/e1BDezvtaN9dm2uIkg7xc25Uk8xGeZWJ2JONiAPVYbkitx20aE91prtEWDwETAKSOYL6wIHXC+kPHKjHWoO/A7y8P2Nzb5F3bK08ZX1mVpGlKjG5YZDL7xgetVkdm3Fy6nZLKcd6voTp5NjqB81huPtHgaD17N+JRqFhDOSDIBySjykTAPw5hhseTCpPVL8GMdI12fTW2trvDwZ6AnJjxv8ArxeZKrV0UFS9tOhSQvBrVptNbsolx4rn0WOOoGSh81byFWLwxrkd7axXUXqyLnHirDZlPvDAivmPVrO7aa0WWKZgmJo1IYcr5UhsbeYI6jbOMior2X8HXWmy3kTOjWbPzQjOXzt6RwMDK4U+ZTYAdQn8kYYFWAIIIIIyCDsQR4io/wALcF2mnvO9shUzsC2TkKB0RB4KCSfPfrgACRUoFKUoFKUoFKUoFKUoFKUoFKUoFKUoFU7qf9N4rhj6x2UYZvLKr3gI9/eSIP8ADVxVjJp8IlMwijEpHKZAo5yCQSC2MkZAOPcKDJqlu0eyjudf02zSNARiSUhQCw5i7KxG5wkR69OarpqDaZwTKmtT6pLJG6PGVjUZ5kOEQZztjkU7g9W6UHj26JnR5z5PEf8AzFH+tR3hPsc06eztriQ3BaWGKRh3igAuisQMLnGSfGpl2s6ZJc6VcQwrzyMYuVcgZxNGTuxA6A+NQvR9W4kgt4beHTrYrFGkYLyKSQihQTicb7UEq0Tso061mjuIkk7yNuZS0hIz8OhrH7drvk0eZc47x4kH+cOf3Ia1i6vxU3/2Nkn+If8Avmtj2t8NXeo2trbwKvN3oklJYBUxGy+eTu56ZoNNonCGuy20MT6jHaQrEiosCZcKFAHMwCHmx5NWiudMk4av4LhZHms7gd3Ozdc5y2QNuYD018Thx5mr4RQAAOgrC1rR4LuIwXMYkjJUlTnqpDA5GCNx/wAx0NBAe2TQGu7SC+s8vPbsskRi9JnRypymPWIPK49wbzrXjhrW9WH/AIjcCytj1gg9Zh4hsE9R4Mxx82rUsLKOGNYokCRoMKqjAA8hWRQRzhLgiy04f0aLDkYaVzzSMNsgt4AkA8qgDI6VI6UoFKUoFKUoFKUoFKUoP//Z"/>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sz="1300"/>
          </a:p>
        </p:txBody>
      </p:sp>
      <p:pic>
        <p:nvPicPr>
          <p:cNvPr id="56327" name="Picture 7"/>
          <p:cNvPicPr>
            <a:picLocks noChangeAspect="1" noChangeArrowheads="1"/>
          </p:cNvPicPr>
          <p:nvPr/>
        </p:nvPicPr>
        <p:blipFill>
          <a:blip r:embed="rId5" cstate="print"/>
          <a:srcRect/>
          <a:stretch>
            <a:fillRect/>
          </a:stretch>
        </p:blipFill>
        <p:spPr bwMode="auto">
          <a:xfrm>
            <a:off x="8763001" y="5105402"/>
            <a:ext cx="1404705" cy="1323975"/>
          </a:xfrm>
          <a:prstGeom prst="rect">
            <a:avLst/>
          </a:prstGeom>
          <a:noFill/>
          <a:ln w="9525">
            <a:noFill/>
            <a:miter lim="800000"/>
            <a:headEnd/>
            <a:tailEnd/>
          </a:ln>
        </p:spPr>
      </p:pic>
      <p:pic>
        <p:nvPicPr>
          <p:cNvPr id="56328" name="Picture 8"/>
          <p:cNvPicPr>
            <a:picLocks noChangeAspect="1" noChangeArrowheads="1"/>
          </p:cNvPicPr>
          <p:nvPr/>
        </p:nvPicPr>
        <p:blipFill>
          <a:blip r:embed="rId6" cstate="print"/>
          <a:srcRect/>
          <a:stretch>
            <a:fillRect/>
          </a:stretch>
        </p:blipFill>
        <p:spPr bwMode="auto">
          <a:xfrm>
            <a:off x="6553200" y="4800600"/>
            <a:ext cx="2057400" cy="1467293"/>
          </a:xfrm>
          <a:prstGeom prst="rect">
            <a:avLst/>
          </a:prstGeom>
          <a:noFill/>
          <a:ln w="9525">
            <a:noFill/>
            <a:miter lim="800000"/>
            <a:headEnd/>
            <a:tailEnd/>
          </a:ln>
        </p:spPr>
      </p:pic>
      <p:pic>
        <p:nvPicPr>
          <p:cNvPr id="17" name="Picture 18" descr="Raad Gharaibeh, Ph.D."/>
          <p:cNvPicPr>
            <a:picLocks noChangeAspect="1" noChangeArrowheads="1"/>
          </p:cNvPicPr>
          <p:nvPr/>
        </p:nvPicPr>
        <p:blipFill>
          <a:blip r:embed="rId7" cstate="print"/>
          <a:srcRect/>
          <a:stretch>
            <a:fillRect/>
          </a:stretch>
        </p:blipFill>
        <p:spPr bwMode="auto">
          <a:xfrm>
            <a:off x="1834335" y="3352800"/>
            <a:ext cx="1219200" cy="1456944"/>
          </a:xfrm>
          <a:prstGeom prst="rect">
            <a:avLst/>
          </a:prstGeom>
          <a:noFill/>
        </p:spPr>
      </p:pic>
      <p:sp>
        <p:nvSpPr>
          <p:cNvPr id="18" name="Rectangle 17"/>
          <p:cNvSpPr/>
          <p:nvPr/>
        </p:nvSpPr>
        <p:spPr>
          <a:xfrm>
            <a:off x="1524000" y="2971802"/>
            <a:ext cx="1497526" cy="307777"/>
          </a:xfrm>
          <a:prstGeom prst="rect">
            <a:avLst/>
          </a:prstGeom>
        </p:spPr>
        <p:txBody>
          <a:bodyPr wrap="none" anchor="ctr">
            <a:spAutoFit/>
          </a:bodyPr>
          <a:lstStyle/>
          <a:p>
            <a:r>
              <a:rPr lang="en-US" sz="1400" dirty="0" err="1">
                <a:solidFill>
                  <a:srgbClr val="FF0000"/>
                </a:solidFill>
                <a:latin typeface="Arial" pitchFamily="34" charset="0"/>
                <a:cs typeface="Arial" pitchFamily="34" charset="0"/>
              </a:rPr>
              <a:t>Raad</a:t>
            </a:r>
            <a:r>
              <a:rPr lang="en-US" sz="1400" dirty="0">
                <a:solidFill>
                  <a:srgbClr val="FF0000"/>
                </a:solidFill>
                <a:latin typeface="Arial" pitchFamily="34" charset="0"/>
                <a:cs typeface="Arial" pitchFamily="34" charset="0"/>
              </a:rPr>
              <a:t> </a:t>
            </a:r>
            <a:r>
              <a:rPr lang="en-US" sz="1400" dirty="0" err="1">
                <a:solidFill>
                  <a:srgbClr val="FF0000"/>
                </a:solidFill>
                <a:latin typeface="Arial" pitchFamily="34" charset="0"/>
                <a:cs typeface="Arial" pitchFamily="34" charset="0"/>
              </a:rPr>
              <a:t>Gharaibeh</a:t>
            </a:r>
            <a:endParaRPr lang="en-US" sz="1400" dirty="0">
              <a:solidFill>
                <a:srgbClr val="FF0000"/>
              </a:solidFill>
              <a:latin typeface="Arial" pitchFamily="34" charset="0"/>
              <a:cs typeface="Arial" pitchFamily="34" charset="0"/>
            </a:endParaRPr>
          </a:p>
        </p:txBody>
      </p:sp>
      <p:sp>
        <p:nvSpPr>
          <p:cNvPr id="20" name="Rectangle 19"/>
          <p:cNvSpPr/>
          <p:nvPr/>
        </p:nvSpPr>
        <p:spPr>
          <a:xfrm>
            <a:off x="3129737" y="2981189"/>
            <a:ext cx="1428761" cy="307777"/>
          </a:xfrm>
          <a:prstGeom prst="rect">
            <a:avLst/>
          </a:prstGeom>
        </p:spPr>
        <p:txBody>
          <a:bodyPr wrap="square" anchor="ctr">
            <a:spAutoFit/>
          </a:bodyPr>
          <a:lstStyle/>
          <a:p>
            <a:r>
              <a:rPr lang="en-US" sz="1400" dirty="0">
                <a:solidFill>
                  <a:srgbClr val="FF0000"/>
                </a:solidFill>
                <a:latin typeface="Arial" pitchFamily="34" charset="0"/>
                <a:cs typeface="Arial" pitchFamily="34" charset="0"/>
              </a:rPr>
              <a:t>Jon </a:t>
            </a:r>
            <a:r>
              <a:rPr lang="en-US" sz="1400" dirty="0" err="1">
                <a:solidFill>
                  <a:srgbClr val="FF0000"/>
                </a:solidFill>
                <a:latin typeface="Arial" pitchFamily="34" charset="0"/>
                <a:cs typeface="Arial" pitchFamily="34" charset="0"/>
              </a:rPr>
              <a:t>McCafferty</a:t>
            </a:r>
            <a:endParaRPr lang="en-US" sz="1400" dirty="0">
              <a:solidFill>
                <a:srgbClr val="FF0000"/>
              </a:solidFill>
              <a:latin typeface="Arial" pitchFamily="34" charset="0"/>
              <a:cs typeface="Arial" pitchFamily="34" charset="0"/>
            </a:endParaRPr>
          </a:p>
        </p:txBody>
      </p:sp>
      <p:pic>
        <p:nvPicPr>
          <p:cNvPr id="21" name="Picture 5"/>
          <p:cNvPicPr>
            <a:picLocks noChangeAspect="1" noChangeArrowheads="1"/>
          </p:cNvPicPr>
          <p:nvPr/>
        </p:nvPicPr>
        <p:blipFill>
          <a:blip r:embed="rId8" cstate="print"/>
          <a:srcRect/>
          <a:stretch>
            <a:fillRect/>
          </a:stretch>
        </p:blipFill>
        <p:spPr bwMode="auto">
          <a:xfrm>
            <a:off x="3415496" y="3465279"/>
            <a:ext cx="850808" cy="1131103"/>
          </a:xfrm>
          <a:prstGeom prst="rect">
            <a:avLst/>
          </a:prstGeom>
          <a:noFill/>
          <a:ln w="9525">
            <a:noFill/>
            <a:miter lim="800000"/>
            <a:headEnd/>
            <a:tailEnd/>
          </a:ln>
        </p:spPr>
      </p:pic>
      <p:pic>
        <p:nvPicPr>
          <p:cNvPr id="22" name="Picture 4" descr="Janelle C. Arthur"/>
          <p:cNvPicPr>
            <a:picLocks noChangeAspect="1" noChangeArrowheads="1"/>
          </p:cNvPicPr>
          <p:nvPr/>
        </p:nvPicPr>
        <p:blipFill>
          <a:blip r:embed="rId9" cstate="print"/>
          <a:srcRect/>
          <a:stretch>
            <a:fillRect/>
          </a:stretch>
        </p:blipFill>
        <p:spPr bwMode="auto">
          <a:xfrm>
            <a:off x="6539696" y="3312881"/>
            <a:ext cx="1295400" cy="1295399"/>
          </a:xfrm>
          <a:prstGeom prst="rect">
            <a:avLst/>
          </a:prstGeom>
          <a:noFill/>
        </p:spPr>
      </p:pic>
      <p:sp>
        <p:nvSpPr>
          <p:cNvPr id="23" name="TextBox 22"/>
          <p:cNvSpPr txBox="1"/>
          <p:nvPr/>
        </p:nvSpPr>
        <p:spPr>
          <a:xfrm flipH="1">
            <a:off x="6463498" y="2981190"/>
            <a:ext cx="2345551" cy="307777"/>
          </a:xfrm>
          <a:prstGeom prst="rect">
            <a:avLst/>
          </a:prstGeom>
          <a:noFill/>
        </p:spPr>
        <p:txBody>
          <a:bodyPr wrap="square" rtlCol="0" anchor="ctr">
            <a:spAutoFit/>
          </a:bodyPr>
          <a:lstStyle/>
          <a:p>
            <a:r>
              <a:rPr lang="en-US" sz="1400" dirty="0">
                <a:solidFill>
                  <a:srgbClr val="FF0000"/>
                </a:solidFill>
                <a:latin typeface="Arial" pitchFamily="34" charset="0"/>
                <a:cs typeface="Arial" pitchFamily="34" charset="0"/>
              </a:rPr>
              <a:t>Janelle Arthur</a:t>
            </a:r>
          </a:p>
        </p:txBody>
      </p:sp>
      <p:pic>
        <p:nvPicPr>
          <p:cNvPr id="24" name="Picture 2" descr="Marcus Muehlbauer"/>
          <p:cNvPicPr>
            <a:picLocks noChangeAspect="1" noChangeArrowheads="1"/>
          </p:cNvPicPr>
          <p:nvPr/>
        </p:nvPicPr>
        <p:blipFill>
          <a:blip r:embed="rId10" cstate="print"/>
          <a:srcRect/>
          <a:stretch>
            <a:fillRect/>
          </a:stretch>
        </p:blipFill>
        <p:spPr bwMode="auto">
          <a:xfrm>
            <a:off x="4863298" y="3312879"/>
            <a:ext cx="1189863" cy="1371600"/>
          </a:xfrm>
          <a:prstGeom prst="rect">
            <a:avLst/>
          </a:prstGeom>
          <a:noFill/>
        </p:spPr>
      </p:pic>
      <p:sp>
        <p:nvSpPr>
          <p:cNvPr id="25" name="Rectangle 24"/>
          <p:cNvSpPr/>
          <p:nvPr/>
        </p:nvSpPr>
        <p:spPr>
          <a:xfrm>
            <a:off x="4634697" y="3005104"/>
            <a:ext cx="1665841" cy="307777"/>
          </a:xfrm>
          <a:prstGeom prst="rect">
            <a:avLst/>
          </a:prstGeom>
        </p:spPr>
        <p:txBody>
          <a:bodyPr wrap="none" anchor="ctr">
            <a:spAutoFit/>
          </a:bodyPr>
          <a:lstStyle/>
          <a:p>
            <a:r>
              <a:rPr lang="en-US" sz="1400" dirty="0">
                <a:solidFill>
                  <a:srgbClr val="FF0000"/>
                </a:solidFill>
                <a:latin typeface="Arial" pitchFamily="34" charset="0"/>
                <a:cs typeface="Arial" pitchFamily="34" charset="0"/>
              </a:rPr>
              <a:t>Marcus </a:t>
            </a:r>
            <a:r>
              <a:rPr lang="en-US" sz="1400" dirty="0" err="1">
                <a:solidFill>
                  <a:srgbClr val="FF0000"/>
                </a:solidFill>
                <a:latin typeface="Arial" pitchFamily="34" charset="0"/>
                <a:cs typeface="Arial" pitchFamily="34" charset="0"/>
              </a:rPr>
              <a:t>Muhlbauer</a:t>
            </a:r>
            <a:endParaRPr lang="en-US" sz="1400" dirty="0">
              <a:solidFill>
                <a:srgbClr val="FF0000"/>
              </a:solidFill>
              <a:latin typeface="Arial" pitchFamily="34" charset="0"/>
              <a:cs typeface="Arial" pitchFamily="34" charset="0"/>
            </a:endParaRPr>
          </a:p>
        </p:txBody>
      </p:sp>
      <p:pic>
        <p:nvPicPr>
          <p:cNvPr id="26" name="Picture 4" descr="http://endeavors.unc.edu/sites/default/files/imagecache/display/photos/christian_jobin_donn_young_web.jpg"/>
          <p:cNvPicPr>
            <a:picLocks noChangeAspect="1" noChangeArrowheads="1"/>
          </p:cNvPicPr>
          <p:nvPr/>
        </p:nvPicPr>
        <p:blipFill>
          <a:blip r:embed="rId11" cstate="print"/>
          <a:srcRect/>
          <a:stretch>
            <a:fillRect/>
          </a:stretch>
        </p:blipFill>
        <p:spPr bwMode="auto">
          <a:xfrm>
            <a:off x="8063696" y="3312879"/>
            <a:ext cx="1836144" cy="1219200"/>
          </a:xfrm>
          <a:prstGeom prst="rect">
            <a:avLst/>
          </a:prstGeom>
          <a:noFill/>
        </p:spPr>
      </p:pic>
      <p:sp>
        <p:nvSpPr>
          <p:cNvPr id="27" name="Rectangle 26"/>
          <p:cNvSpPr/>
          <p:nvPr/>
        </p:nvSpPr>
        <p:spPr>
          <a:xfrm>
            <a:off x="8292296" y="3005104"/>
            <a:ext cx="1369286" cy="307777"/>
          </a:xfrm>
          <a:prstGeom prst="rect">
            <a:avLst/>
          </a:prstGeom>
        </p:spPr>
        <p:txBody>
          <a:bodyPr wrap="none" anchor="ctr">
            <a:spAutoFit/>
          </a:bodyPr>
          <a:lstStyle/>
          <a:p>
            <a:r>
              <a:rPr lang="en-US" sz="1400" dirty="0">
                <a:solidFill>
                  <a:srgbClr val="FF0000"/>
                </a:solidFill>
                <a:latin typeface="Arial" pitchFamily="34" charset="0"/>
                <a:cs typeface="Arial" pitchFamily="34" charset="0"/>
              </a:rPr>
              <a:t>Christian </a:t>
            </a:r>
            <a:r>
              <a:rPr lang="en-US" sz="1400" dirty="0" err="1">
                <a:solidFill>
                  <a:srgbClr val="FF0000"/>
                </a:solidFill>
                <a:latin typeface="Arial" pitchFamily="34" charset="0"/>
                <a:cs typeface="Arial" pitchFamily="34" charset="0"/>
              </a:rPr>
              <a:t>Jobin</a:t>
            </a:r>
            <a:endParaRPr lang="en-US" sz="1400" dirty="0">
              <a:solidFill>
                <a:srgbClr val="FF0000"/>
              </a:solidFill>
              <a:latin typeface="Arial" pitchFamily="34" charset="0"/>
              <a:cs typeface="Arial" pitchFamily="34" charset="0"/>
            </a:endParaRPr>
          </a:p>
        </p:txBody>
      </p:sp>
      <p:pic>
        <p:nvPicPr>
          <p:cNvPr id="15362" name="Picture 2" descr="gordon-larsen_penny_2011"/>
          <p:cNvPicPr>
            <a:picLocks noChangeAspect="1" noChangeArrowheads="1"/>
          </p:cNvPicPr>
          <p:nvPr/>
        </p:nvPicPr>
        <p:blipFill>
          <a:blip r:embed="rId12" cstate="print"/>
          <a:srcRect/>
          <a:stretch>
            <a:fillRect/>
          </a:stretch>
        </p:blipFill>
        <p:spPr bwMode="auto">
          <a:xfrm>
            <a:off x="8534401" y="1828800"/>
            <a:ext cx="904875" cy="1095376"/>
          </a:xfrm>
          <a:prstGeom prst="rect">
            <a:avLst/>
          </a:prstGeom>
          <a:noFill/>
        </p:spPr>
      </p:pic>
      <p:sp>
        <p:nvSpPr>
          <p:cNvPr id="28" name="Rectangle 27"/>
          <p:cNvSpPr/>
          <p:nvPr/>
        </p:nvSpPr>
        <p:spPr>
          <a:xfrm>
            <a:off x="8001001" y="1447801"/>
            <a:ext cx="1944763" cy="307777"/>
          </a:xfrm>
          <a:prstGeom prst="rect">
            <a:avLst/>
          </a:prstGeom>
        </p:spPr>
        <p:txBody>
          <a:bodyPr wrap="none">
            <a:spAutoFit/>
          </a:bodyPr>
          <a:lstStyle/>
          <a:p>
            <a:r>
              <a:rPr lang="en-US" sz="1400" dirty="0">
                <a:solidFill>
                  <a:srgbClr val="FF0000"/>
                </a:solidFill>
                <a:latin typeface="Arial" pitchFamily="34" charset="0"/>
                <a:cs typeface="Arial" pitchFamily="34" charset="0"/>
              </a:rPr>
              <a:t>Penny Gordon-Larsen</a:t>
            </a:r>
          </a:p>
        </p:txBody>
      </p:sp>
      <p:pic>
        <p:nvPicPr>
          <p:cNvPr id="15364" name="Picture 4" descr="howard_annie_green_2007"/>
          <p:cNvPicPr>
            <a:picLocks noChangeAspect="1" noChangeArrowheads="1"/>
          </p:cNvPicPr>
          <p:nvPr/>
        </p:nvPicPr>
        <p:blipFill>
          <a:blip r:embed="rId13" cstate="print"/>
          <a:srcRect/>
          <a:stretch>
            <a:fillRect/>
          </a:stretch>
        </p:blipFill>
        <p:spPr bwMode="auto">
          <a:xfrm>
            <a:off x="6629401" y="1752600"/>
            <a:ext cx="904875" cy="1095376"/>
          </a:xfrm>
          <a:prstGeom prst="rect">
            <a:avLst/>
          </a:prstGeom>
          <a:noFill/>
        </p:spPr>
      </p:pic>
      <p:sp>
        <p:nvSpPr>
          <p:cNvPr id="29" name="Rectangle 28"/>
          <p:cNvSpPr/>
          <p:nvPr/>
        </p:nvSpPr>
        <p:spPr>
          <a:xfrm>
            <a:off x="6068201" y="1444824"/>
            <a:ext cx="1856598" cy="307777"/>
          </a:xfrm>
          <a:prstGeom prst="rect">
            <a:avLst/>
          </a:prstGeom>
        </p:spPr>
        <p:txBody>
          <a:bodyPr wrap="none">
            <a:spAutoFit/>
          </a:bodyPr>
          <a:lstStyle/>
          <a:p>
            <a:r>
              <a:rPr lang="en-US" sz="1400" dirty="0">
                <a:solidFill>
                  <a:srgbClr val="FF0000"/>
                </a:solidFill>
                <a:latin typeface="Arial" pitchFamily="34" charset="0"/>
                <a:cs typeface="Arial" pitchFamily="34" charset="0"/>
              </a:rPr>
              <a:t>Annie Green Howard</a:t>
            </a:r>
          </a:p>
        </p:txBody>
      </p:sp>
      <p:pic>
        <p:nvPicPr>
          <p:cNvPr id="2" name="Picture 1"/>
          <p:cNvPicPr>
            <a:picLocks noChangeAspect="1"/>
          </p:cNvPicPr>
          <p:nvPr/>
        </p:nvPicPr>
        <p:blipFill>
          <a:blip r:embed="rId14" cstate="print"/>
          <a:stretch>
            <a:fillRect/>
          </a:stretch>
        </p:blipFill>
        <p:spPr>
          <a:xfrm>
            <a:off x="4674787" y="1808045"/>
            <a:ext cx="1247775" cy="1042259"/>
          </a:xfrm>
          <a:prstGeom prst="rect">
            <a:avLst/>
          </a:prstGeom>
        </p:spPr>
      </p:pic>
      <p:sp>
        <p:nvSpPr>
          <p:cNvPr id="30" name="Rectangle 29"/>
          <p:cNvSpPr/>
          <p:nvPr/>
        </p:nvSpPr>
        <p:spPr>
          <a:xfrm>
            <a:off x="4427304" y="1464846"/>
            <a:ext cx="1499128" cy="307777"/>
          </a:xfrm>
          <a:prstGeom prst="rect">
            <a:avLst/>
          </a:prstGeom>
        </p:spPr>
        <p:txBody>
          <a:bodyPr wrap="none">
            <a:spAutoFit/>
          </a:bodyPr>
          <a:lstStyle/>
          <a:p>
            <a:r>
              <a:rPr lang="en-US" sz="1400" dirty="0">
                <a:solidFill>
                  <a:srgbClr val="FF0000"/>
                </a:solidFill>
                <a:latin typeface="Arial" pitchFamily="34" charset="0"/>
                <a:cs typeface="Arial" pitchFamily="34" charset="0"/>
              </a:rPr>
              <a:t>Kathryn </a:t>
            </a:r>
            <a:r>
              <a:rPr lang="en-US" sz="1400" dirty="0" err="1">
                <a:solidFill>
                  <a:srgbClr val="FF0000"/>
                </a:solidFill>
                <a:latin typeface="Arial" pitchFamily="34" charset="0"/>
                <a:cs typeface="Arial" pitchFamily="34" charset="0"/>
              </a:rPr>
              <a:t>Winglee</a:t>
            </a:r>
            <a:endParaRPr lang="en-US" sz="1400" dirty="0">
              <a:solidFill>
                <a:srgbClr val="FF0000"/>
              </a:solidFill>
              <a:latin typeface="Arial" pitchFamily="34" charset="0"/>
              <a:cs typeface="Arial" pitchFamily="34" charset="0"/>
            </a:endParaRPr>
          </a:p>
        </p:txBody>
      </p:sp>
      <p:sp>
        <p:nvSpPr>
          <p:cNvPr id="31" name="TextBox 10"/>
          <p:cNvSpPr txBox="1">
            <a:spLocks noChangeArrowheads="1"/>
          </p:cNvSpPr>
          <p:nvPr/>
        </p:nvSpPr>
        <p:spPr bwMode="auto">
          <a:xfrm>
            <a:off x="7213600" y="381000"/>
            <a:ext cx="3661067" cy="1471172"/>
          </a:xfrm>
          <a:prstGeom prst="rect">
            <a:avLst/>
          </a:prstGeom>
          <a:noFill/>
          <a:ln w="9525">
            <a:noFill/>
            <a:miter lim="800000"/>
            <a:headEnd/>
            <a:tailEnd/>
          </a:ln>
        </p:spPr>
        <p:txBody>
          <a:bodyPr wrap="none">
            <a:prstTxWarp prst="textNoShape">
              <a:avLst/>
            </a:prstTxWarp>
            <a:spAutoFit/>
          </a:bodyPr>
          <a:lstStyle/>
          <a:p>
            <a:pPr>
              <a:lnSpc>
                <a:spcPct val="90000"/>
              </a:lnSpc>
              <a:spcBef>
                <a:spcPct val="20000"/>
              </a:spcBef>
            </a:pPr>
            <a:r>
              <a:rPr lang="en-US" sz="1400" u="sng" dirty="0">
                <a:latin typeface="Arial"/>
                <a:cs typeface="Arial"/>
              </a:rPr>
              <a:t>USC</a:t>
            </a:r>
            <a:r>
              <a:rPr lang="en-US" sz="1400" dirty="0">
                <a:latin typeface="Arial"/>
                <a:cs typeface="Arial"/>
              </a:rPr>
              <a:t>		</a:t>
            </a:r>
            <a:r>
              <a:rPr lang="en-US" sz="1400" u="sng" dirty="0">
                <a:latin typeface="Arial"/>
                <a:cs typeface="Arial"/>
              </a:rPr>
              <a:t>Vanderbilt University</a:t>
            </a:r>
          </a:p>
          <a:p>
            <a:pPr>
              <a:lnSpc>
                <a:spcPct val="90000"/>
              </a:lnSpc>
              <a:spcBef>
                <a:spcPct val="20000"/>
              </a:spcBef>
            </a:pPr>
            <a:r>
              <a:rPr lang="en-US" sz="1400" dirty="0">
                <a:latin typeface="Arial"/>
                <a:cs typeface="Arial"/>
              </a:rPr>
              <a:t>Tanya L </a:t>
            </a:r>
            <a:r>
              <a:rPr lang="en-US" sz="1400" dirty="0" err="1">
                <a:latin typeface="Arial"/>
                <a:cs typeface="Arial"/>
              </a:rPr>
              <a:t>Alderete</a:t>
            </a:r>
            <a:r>
              <a:rPr lang="en-US" sz="1400" dirty="0">
                <a:latin typeface="Arial"/>
                <a:cs typeface="Arial"/>
              </a:rPr>
              <a:t>	Martha J. </a:t>
            </a:r>
            <a:r>
              <a:rPr lang="en-US" sz="1400" dirty="0" err="1">
                <a:latin typeface="Arial"/>
                <a:cs typeface="Arial"/>
              </a:rPr>
              <a:t>Shrubsole</a:t>
            </a:r>
            <a:endParaRPr lang="en-US" sz="1400" dirty="0">
              <a:latin typeface="Arial"/>
              <a:cs typeface="Arial"/>
            </a:endParaRPr>
          </a:p>
          <a:p>
            <a:pPr>
              <a:lnSpc>
                <a:spcPct val="90000"/>
              </a:lnSpc>
              <a:spcBef>
                <a:spcPct val="20000"/>
              </a:spcBef>
            </a:pPr>
            <a:r>
              <a:rPr lang="en-US" sz="1400" dirty="0">
                <a:latin typeface="Arial"/>
                <a:cs typeface="Arial"/>
              </a:rPr>
              <a:t>Michael Goran</a:t>
            </a:r>
          </a:p>
          <a:p>
            <a:pPr>
              <a:lnSpc>
                <a:spcPct val="90000"/>
              </a:lnSpc>
              <a:spcBef>
                <a:spcPct val="20000"/>
              </a:spcBef>
            </a:pPr>
            <a:r>
              <a:rPr lang="en-US" sz="1400" dirty="0">
                <a:latin typeface="Arial"/>
                <a:cs typeface="Arial"/>
              </a:rPr>
              <a:t>Emily Noble</a:t>
            </a:r>
          </a:p>
          <a:p>
            <a:pPr>
              <a:lnSpc>
                <a:spcPct val="90000"/>
              </a:lnSpc>
              <a:spcBef>
                <a:spcPct val="20000"/>
              </a:spcBef>
            </a:pPr>
            <a:r>
              <a:rPr lang="en-US" sz="1400" dirty="0">
                <a:latin typeface="Arial"/>
                <a:cs typeface="Arial"/>
              </a:rPr>
              <a:t>Scott </a:t>
            </a:r>
            <a:r>
              <a:rPr lang="en-US" sz="1400" dirty="0" err="1">
                <a:latin typeface="Arial"/>
                <a:cs typeface="Arial"/>
              </a:rPr>
              <a:t>Kanoski</a:t>
            </a:r>
            <a:endParaRPr lang="en-US" sz="1400" dirty="0">
              <a:latin typeface="Arial"/>
              <a:cs typeface="Arial"/>
            </a:endParaRPr>
          </a:p>
          <a:p>
            <a:pPr>
              <a:lnSpc>
                <a:spcPct val="90000"/>
              </a:lnSpc>
              <a:spcBef>
                <a:spcPct val="20000"/>
              </a:spcBef>
            </a:pPr>
            <a:endParaRPr lang="en-US" sz="1400" dirty="0">
              <a:latin typeface="Arial"/>
              <a:cs typeface="Arial"/>
            </a:endParaRPr>
          </a:p>
        </p:txBody>
      </p:sp>
    </p:spTree>
    <p:extLst>
      <p:ext uri="{BB962C8B-B14F-4D97-AF65-F5344CB8AC3E}">
        <p14:creationId xmlns:p14="http://schemas.microsoft.com/office/powerpoint/2010/main" val="1548858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2720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836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1201" y="228600"/>
            <a:ext cx="6955815" cy="369332"/>
          </a:xfrm>
          <a:prstGeom prst="rect">
            <a:avLst/>
          </a:prstGeom>
          <a:noFill/>
        </p:spPr>
        <p:txBody>
          <a:bodyPr wrap="none" rtlCol="0">
            <a:spAutoFit/>
          </a:bodyPr>
          <a:lstStyle/>
          <a:p>
            <a:r>
              <a:rPr lang="en-US" dirty="0">
                <a:solidFill>
                  <a:srgbClr val="FF0000"/>
                </a:solidFill>
                <a:latin typeface="Arial" pitchFamily="34" charset="0"/>
                <a:cs typeface="Arial" pitchFamily="34" charset="0"/>
              </a:rPr>
              <a:t>16S </a:t>
            </a:r>
            <a:r>
              <a:rPr lang="en-US" dirty="0" err="1">
                <a:solidFill>
                  <a:srgbClr val="FF0000"/>
                </a:solidFill>
                <a:latin typeface="Arial" pitchFamily="34" charset="0"/>
                <a:cs typeface="Arial" pitchFamily="34" charset="0"/>
              </a:rPr>
              <a:t>rRNA</a:t>
            </a:r>
            <a:r>
              <a:rPr lang="en-US" dirty="0">
                <a:solidFill>
                  <a:srgbClr val="FF0000"/>
                </a:solidFill>
                <a:latin typeface="Arial" pitchFamily="34" charset="0"/>
                <a:cs typeface="Arial" pitchFamily="34" charset="0"/>
              </a:rPr>
              <a:t> experiments are always compositional and often sparse</a:t>
            </a:r>
          </a:p>
        </p:txBody>
      </p:sp>
      <p:pic>
        <p:nvPicPr>
          <p:cNvPr id="1026" name="Picture 2"/>
          <p:cNvPicPr>
            <a:picLocks noChangeAspect="1" noChangeArrowheads="1"/>
          </p:cNvPicPr>
          <p:nvPr/>
        </p:nvPicPr>
        <p:blipFill>
          <a:blip r:embed="rId2" cstate="print"/>
          <a:srcRect/>
          <a:stretch>
            <a:fillRect/>
          </a:stretch>
        </p:blipFill>
        <p:spPr bwMode="auto">
          <a:xfrm>
            <a:off x="2133600" y="990600"/>
            <a:ext cx="8305800" cy="4648200"/>
          </a:xfrm>
          <a:prstGeom prst="rect">
            <a:avLst/>
          </a:prstGeom>
          <a:noFill/>
          <a:ln w="9525">
            <a:noFill/>
            <a:miter lim="800000"/>
            <a:headEnd/>
            <a:tailEnd/>
          </a:ln>
        </p:spPr>
      </p:pic>
      <p:sp>
        <p:nvSpPr>
          <p:cNvPr id="4" name="TextBox 3"/>
          <p:cNvSpPr txBox="1"/>
          <p:nvPr/>
        </p:nvSpPr>
        <p:spPr>
          <a:xfrm>
            <a:off x="1905001" y="5983070"/>
            <a:ext cx="8447825" cy="646331"/>
          </a:xfrm>
          <a:prstGeom prst="rect">
            <a:avLst/>
          </a:prstGeom>
          <a:noFill/>
        </p:spPr>
        <p:txBody>
          <a:bodyPr wrap="none" rtlCol="0">
            <a:spAutoFit/>
          </a:bodyPr>
          <a:lstStyle/>
          <a:p>
            <a:r>
              <a:rPr lang="en-US" dirty="0">
                <a:solidFill>
                  <a:srgbClr val="FF0000"/>
                </a:solidFill>
                <a:latin typeface="Arial" pitchFamily="34" charset="0"/>
                <a:cs typeface="Arial" pitchFamily="34" charset="0"/>
              </a:rPr>
              <a:t>Compositional</a:t>
            </a:r>
            <a:r>
              <a:rPr lang="en-US" dirty="0">
                <a:latin typeface="Arial" pitchFamily="34" charset="0"/>
                <a:cs typeface="Arial" pitchFamily="34" charset="0"/>
              </a:rPr>
              <a:t> – because different samples have different numbers of sequences</a:t>
            </a:r>
          </a:p>
          <a:p>
            <a:r>
              <a:rPr lang="en-US" dirty="0">
                <a:solidFill>
                  <a:srgbClr val="FF0000"/>
                </a:solidFill>
                <a:latin typeface="Arial" pitchFamily="34" charset="0"/>
                <a:cs typeface="Arial" pitchFamily="34" charset="0"/>
              </a:rPr>
              <a:t>Sparse</a:t>
            </a:r>
            <a:r>
              <a:rPr lang="en-US" dirty="0">
                <a:latin typeface="Arial" pitchFamily="34" charset="0"/>
                <a:cs typeface="Arial" pitchFamily="34" charset="0"/>
              </a:rPr>
              <a:t> – because there are many zeros in the spreadsheet</a:t>
            </a:r>
          </a:p>
        </p:txBody>
      </p:sp>
      <p:sp>
        <p:nvSpPr>
          <p:cNvPr id="5" name="TextBox 4"/>
          <p:cNvSpPr txBox="1"/>
          <p:nvPr/>
        </p:nvSpPr>
        <p:spPr>
          <a:xfrm>
            <a:off x="1752600" y="1295401"/>
            <a:ext cx="381836" cy="2031325"/>
          </a:xfrm>
          <a:prstGeom prst="rect">
            <a:avLst/>
          </a:prstGeom>
          <a:noFill/>
        </p:spPr>
        <p:txBody>
          <a:bodyPr wrap="none" rtlCol="0">
            <a:spAutoFit/>
          </a:bodyPr>
          <a:lstStyle/>
          <a:p>
            <a:r>
              <a:rPr lang="en-US" dirty="0">
                <a:solidFill>
                  <a:srgbClr val="FF0000"/>
                </a:solidFill>
                <a:latin typeface="Arial" pitchFamily="34" charset="0"/>
                <a:cs typeface="Arial" pitchFamily="34" charset="0"/>
              </a:rPr>
              <a:t>S</a:t>
            </a:r>
          </a:p>
          <a:p>
            <a:r>
              <a:rPr lang="en-US" dirty="0">
                <a:solidFill>
                  <a:srgbClr val="FF0000"/>
                </a:solidFill>
                <a:latin typeface="Arial" pitchFamily="34" charset="0"/>
                <a:cs typeface="Arial" pitchFamily="34" charset="0"/>
              </a:rPr>
              <a:t>A</a:t>
            </a:r>
          </a:p>
          <a:p>
            <a:r>
              <a:rPr lang="en-US" dirty="0">
                <a:solidFill>
                  <a:srgbClr val="FF0000"/>
                </a:solidFill>
                <a:latin typeface="Arial" pitchFamily="34" charset="0"/>
                <a:cs typeface="Arial" pitchFamily="34" charset="0"/>
              </a:rPr>
              <a:t>M</a:t>
            </a:r>
          </a:p>
          <a:p>
            <a:r>
              <a:rPr lang="en-US" dirty="0">
                <a:solidFill>
                  <a:srgbClr val="FF0000"/>
                </a:solidFill>
                <a:latin typeface="Arial" pitchFamily="34" charset="0"/>
                <a:cs typeface="Arial" pitchFamily="34" charset="0"/>
              </a:rPr>
              <a:t>P</a:t>
            </a:r>
          </a:p>
          <a:p>
            <a:r>
              <a:rPr lang="en-US" dirty="0">
                <a:solidFill>
                  <a:srgbClr val="FF0000"/>
                </a:solidFill>
                <a:latin typeface="Arial" pitchFamily="34" charset="0"/>
                <a:cs typeface="Arial" pitchFamily="34" charset="0"/>
              </a:rPr>
              <a:t>L</a:t>
            </a:r>
          </a:p>
          <a:p>
            <a:r>
              <a:rPr lang="en-US" dirty="0">
                <a:solidFill>
                  <a:srgbClr val="FF0000"/>
                </a:solidFill>
                <a:latin typeface="Arial" pitchFamily="34" charset="0"/>
                <a:cs typeface="Arial" pitchFamily="34" charset="0"/>
              </a:rPr>
              <a:t>E</a:t>
            </a:r>
          </a:p>
          <a:p>
            <a:r>
              <a:rPr lang="en-US" dirty="0">
                <a:solidFill>
                  <a:srgbClr val="FF0000"/>
                </a:solidFill>
                <a:latin typeface="Arial" pitchFamily="34" charset="0"/>
                <a:cs typeface="Arial" pitchFamily="34" charset="0"/>
              </a:rPr>
              <a:t>S</a:t>
            </a:r>
          </a:p>
        </p:txBody>
      </p:sp>
      <p:sp>
        <p:nvSpPr>
          <p:cNvPr id="6" name="TextBox 5"/>
          <p:cNvSpPr txBox="1"/>
          <p:nvPr/>
        </p:nvSpPr>
        <p:spPr>
          <a:xfrm>
            <a:off x="2514601" y="609600"/>
            <a:ext cx="787395" cy="369332"/>
          </a:xfrm>
          <a:prstGeom prst="rect">
            <a:avLst/>
          </a:prstGeom>
          <a:noFill/>
        </p:spPr>
        <p:txBody>
          <a:bodyPr wrap="none" rtlCol="0">
            <a:spAutoFit/>
          </a:bodyPr>
          <a:lstStyle/>
          <a:p>
            <a:r>
              <a:rPr lang="en-US" dirty="0">
                <a:solidFill>
                  <a:srgbClr val="FF0000"/>
                </a:solidFill>
                <a:latin typeface="Arial" pitchFamily="34" charset="0"/>
                <a:cs typeface="Arial" pitchFamily="34" charset="0"/>
              </a:rPr>
              <a:t>OTUs</a:t>
            </a:r>
          </a:p>
        </p:txBody>
      </p:sp>
      <p:cxnSp>
        <p:nvCxnSpPr>
          <p:cNvPr id="10" name="Straight Arrow Connector 9"/>
          <p:cNvCxnSpPr/>
          <p:nvPr/>
        </p:nvCxnSpPr>
        <p:spPr>
          <a:xfrm>
            <a:off x="3429000" y="762000"/>
            <a:ext cx="6934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981200" y="3429000"/>
            <a:ext cx="0" cy="220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7490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AE22BA-B997-4C86-859A-D671EBB1C0DC}"/>
              </a:ext>
            </a:extLst>
          </p:cNvPr>
          <p:cNvPicPr>
            <a:picLocks noChangeAspect="1"/>
          </p:cNvPicPr>
          <p:nvPr/>
        </p:nvPicPr>
        <p:blipFill>
          <a:blip r:embed="rId2"/>
          <a:stretch>
            <a:fillRect/>
          </a:stretch>
        </p:blipFill>
        <p:spPr>
          <a:xfrm>
            <a:off x="0" y="884131"/>
            <a:ext cx="12192000" cy="5035945"/>
          </a:xfrm>
          <a:prstGeom prst="rect">
            <a:avLst/>
          </a:prstGeom>
        </p:spPr>
      </p:pic>
      <p:sp>
        <p:nvSpPr>
          <p:cNvPr id="5" name="TextBox 4">
            <a:extLst>
              <a:ext uri="{FF2B5EF4-FFF2-40B4-BE49-F238E27FC236}">
                <a16:creationId xmlns:a16="http://schemas.microsoft.com/office/drawing/2014/main" id="{AF5F1297-AA5F-4ACC-BE4F-BCF9930121CC}"/>
              </a:ext>
            </a:extLst>
          </p:cNvPr>
          <p:cNvSpPr txBox="1"/>
          <p:nvPr/>
        </p:nvSpPr>
        <p:spPr>
          <a:xfrm>
            <a:off x="685799" y="309282"/>
            <a:ext cx="10925735"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Within a pipeline, PCR and extraction steps can be highly replicable</a:t>
            </a:r>
          </a:p>
        </p:txBody>
      </p:sp>
      <p:sp>
        <p:nvSpPr>
          <p:cNvPr id="6" name="Rectangle 5">
            <a:extLst>
              <a:ext uri="{FF2B5EF4-FFF2-40B4-BE49-F238E27FC236}">
                <a16:creationId xmlns:a16="http://schemas.microsoft.com/office/drawing/2014/main" id="{4C06E8D3-8133-4E19-9FF1-5EB4FD2233ED}"/>
              </a:ext>
            </a:extLst>
          </p:cNvPr>
          <p:cNvSpPr/>
          <p:nvPr/>
        </p:nvSpPr>
        <p:spPr>
          <a:xfrm>
            <a:off x="392209" y="6123387"/>
            <a:ext cx="11562225" cy="646331"/>
          </a:xfrm>
          <a:prstGeom prst="rect">
            <a:avLst/>
          </a:prstGeom>
        </p:spPr>
        <p:txBody>
          <a:bodyPr wrap="square">
            <a:spAutoFit/>
          </a:bodyPr>
          <a:lstStyle/>
          <a:p>
            <a:r>
              <a:rPr lang="en-US" dirty="0"/>
              <a:t>Rifaximin Treatment is Associated With Small, Transient Decreases in Multiple Taxa in the Human Gut Microbial Community.  Fodor et al.  In revision, gut</a:t>
            </a:r>
          </a:p>
        </p:txBody>
      </p:sp>
    </p:spTree>
    <p:extLst>
      <p:ext uri="{BB962C8B-B14F-4D97-AF65-F5344CB8AC3E}">
        <p14:creationId xmlns:p14="http://schemas.microsoft.com/office/powerpoint/2010/main" val="2481197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1201" y="152400"/>
            <a:ext cx="8238153" cy="369332"/>
          </a:xfrm>
          <a:prstGeom prst="rect">
            <a:avLst/>
          </a:prstGeom>
          <a:noFill/>
        </p:spPr>
        <p:txBody>
          <a:bodyPr wrap="none" rtlCol="0">
            <a:spAutoFit/>
          </a:bodyPr>
          <a:lstStyle/>
          <a:p>
            <a:r>
              <a:rPr lang="en-US" dirty="0">
                <a:latin typeface="Arial" pitchFamily="34" charset="0"/>
                <a:cs typeface="Arial" pitchFamily="34" charset="0"/>
              </a:rPr>
              <a:t>Compositionality is a well-studied problem in statistics, but remains challenging</a:t>
            </a:r>
          </a:p>
        </p:txBody>
      </p:sp>
      <p:pic>
        <p:nvPicPr>
          <p:cNvPr id="3074" name="Picture 2"/>
          <p:cNvPicPr>
            <a:picLocks noChangeAspect="1" noChangeArrowheads="1"/>
          </p:cNvPicPr>
          <p:nvPr/>
        </p:nvPicPr>
        <p:blipFill>
          <a:blip r:embed="rId2" cstate="print"/>
          <a:srcRect/>
          <a:stretch>
            <a:fillRect/>
          </a:stretch>
        </p:blipFill>
        <p:spPr bwMode="auto">
          <a:xfrm>
            <a:off x="3733801" y="762000"/>
            <a:ext cx="3990975" cy="5486400"/>
          </a:xfrm>
          <a:prstGeom prst="rect">
            <a:avLst/>
          </a:prstGeom>
          <a:noFill/>
          <a:ln w="9525">
            <a:noFill/>
            <a:miter lim="800000"/>
            <a:headEnd/>
            <a:tailEnd/>
          </a:ln>
        </p:spPr>
      </p:pic>
    </p:spTree>
    <p:extLst>
      <p:ext uri="{BB962C8B-B14F-4D97-AF65-F5344CB8AC3E}">
        <p14:creationId xmlns:p14="http://schemas.microsoft.com/office/powerpoint/2010/main" val="3173035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803571" y="704452"/>
            <a:ext cx="4314206" cy="5942607"/>
          </a:xfrm>
          <a:prstGeom prst="rect">
            <a:avLst/>
          </a:prstGeom>
        </p:spPr>
      </p:pic>
      <p:pic>
        <p:nvPicPr>
          <p:cNvPr id="5" name="Picture 4"/>
          <p:cNvPicPr>
            <a:picLocks noChangeAspect="1"/>
          </p:cNvPicPr>
          <p:nvPr/>
        </p:nvPicPr>
        <p:blipFill>
          <a:blip r:embed="rId3"/>
          <a:stretch>
            <a:fillRect/>
          </a:stretch>
        </p:blipFill>
        <p:spPr>
          <a:xfrm>
            <a:off x="698418" y="811329"/>
            <a:ext cx="3956710" cy="1087648"/>
          </a:xfrm>
          <a:prstGeom prst="rect">
            <a:avLst/>
          </a:prstGeom>
        </p:spPr>
      </p:pic>
      <p:sp>
        <p:nvSpPr>
          <p:cNvPr id="6" name="TextBox 5"/>
          <p:cNvSpPr txBox="1"/>
          <p:nvPr/>
        </p:nvSpPr>
        <p:spPr>
          <a:xfrm>
            <a:off x="249383" y="130629"/>
            <a:ext cx="113030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Recent papers have suggested combining phylogeny with normalization to explicitly address compositionality</a:t>
            </a:r>
          </a:p>
        </p:txBody>
      </p:sp>
      <p:pic>
        <p:nvPicPr>
          <p:cNvPr id="3" name="Picture 2"/>
          <p:cNvPicPr>
            <a:picLocks noChangeAspect="1"/>
          </p:cNvPicPr>
          <p:nvPr/>
        </p:nvPicPr>
        <p:blipFill>
          <a:blip r:embed="rId4"/>
          <a:stretch>
            <a:fillRect/>
          </a:stretch>
        </p:blipFill>
        <p:spPr>
          <a:xfrm>
            <a:off x="447597" y="2344449"/>
            <a:ext cx="5163527" cy="695634"/>
          </a:xfrm>
          <a:prstGeom prst="rect">
            <a:avLst/>
          </a:prstGeom>
        </p:spPr>
      </p:pic>
      <p:sp>
        <p:nvSpPr>
          <p:cNvPr id="7" name="TextBox 6"/>
          <p:cNvSpPr txBox="1"/>
          <p:nvPr/>
        </p:nvSpPr>
        <p:spPr>
          <a:xfrm>
            <a:off x="546265" y="3681351"/>
            <a:ext cx="404469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This is a promising area of research…</a:t>
            </a:r>
          </a:p>
        </p:txBody>
      </p:sp>
    </p:spTree>
    <p:extLst>
      <p:ext uri="{BB962C8B-B14F-4D97-AF65-F5344CB8AC3E}">
        <p14:creationId xmlns:p14="http://schemas.microsoft.com/office/powerpoint/2010/main" val="733275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57008" y="76200"/>
            <a:ext cx="7725192" cy="369332"/>
          </a:xfrm>
          <a:prstGeom prst="rect">
            <a:avLst/>
          </a:prstGeom>
          <a:noFill/>
        </p:spPr>
        <p:txBody>
          <a:bodyPr wrap="none" rtlCol="0">
            <a:spAutoFit/>
          </a:bodyPr>
          <a:lstStyle/>
          <a:p>
            <a:r>
              <a:rPr lang="en-US">
                <a:solidFill>
                  <a:srgbClr val="FF0000"/>
                </a:solidFill>
                <a:latin typeface="Arial" pitchFamily="34" charset="0"/>
                <a:cs typeface="Arial" pitchFamily="34" charset="0"/>
              </a:rPr>
              <a:t>No </a:t>
            </a:r>
            <a:r>
              <a:rPr lang="en-US" dirty="0">
                <a:solidFill>
                  <a:srgbClr val="FF0000"/>
                </a:solidFill>
                <a:latin typeface="Arial" pitchFamily="34" charset="0"/>
                <a:cs typeface="Arial" pitchFamily="34" charset="0"/>
              </a:rPr>
              <a:t>normalization scheme eliminates the dependency of sequencing depth</a:t>
            </a:r>
          </a:p>
        </p:txBody>
      </p:sp>
      <p:pic>
        <p:nvPicPr>
          <p:cNvPr id="106498" name="Picture 2"/>
          <p:cNvPicPr>
            <a:picLocks noChangeAspect="1" noChangeArrowheads="1"/>
          </p:cNvPicPr>
          <p:nvPr/>
        </p:nvPicPr>
        <p:blipFill>
          <a:blip r:embed="rId2" cstate="print"/>
          <a:srcRect/>
          <a:stretch>
            <a:fillRect/>
          </a:stretch>
        </p:blipFill>
        <p:spPr bwMode="auto">
          <a:xfrm>
            <a:off x="-75209" y="476250"/>
            <a:ext cx="6153150" cy="6153150"/>
          </a:xfrm>
          <a:prstGeom prst="rect">
            <a:avLst/>
          </a:prstGeom>
          <a:noFill/>
          <a:ln w="9525">
            <a:noFill/>
            <a:miter lim="800000"/>
            <a:headEnd/>
            <a:tailEnd/>
          </a:ln>
        </p:spPr>
      </p:pic>
      <p:sp>
        <p:nvSpPr>
          <p:cNvPr id="3" name="Rectangle 2"/>
          <p:cNvSpPr/>
          <p:nvPr/>
        </p:nvSpPr>
        <p:spPr>
          <a:xfrm>
            <a:off x="5886203" y="5461153"/>
            <a:ext cx="6096000" cy="923330"/>
          </a:xfrm>
          <a:prstGeom prst="rect">
            <a:avLst/>
          </a:prstGeom>
        </p:spPr>
        <p:txBody>
          <a:bodyPr>
            <a:spAutoFit/>
          </a:bodyPr>
          <a:lstStyle/>
          <a:p>
            <a:r>
              <a:rPr lang="en-US" dirty="0">
                <a:latin typeface="Arial" pitchFamily="34" charset="0"/>
                <a:cs typeface="Arial" pitchFamily="34" charset="0"/>
              </a:rPr>
              <a:t>Bioinformatics pipelines for 16S </a:t>
            </a:r>
            <a:r>
              <a:rPr lang="en-US" dirty="0" err="1">
                <a:latin typeface="Arial" pitchFamily="34" charset="0"/>
                <a:cs typeface="Arial" pitchFamily="34" charset="0"/>
              </a:rPr>
              <a:t>rRNA</a:t>
            </a:r>
            <a:r>
              <a:rPr lang="en-US" dirty="0">
                <a:latin typeface="Arial" pitchFamily="34" charset="0"/>
                <a:cs typeface="Arial" pitchFamily="34" charset="0"/>
              </a:rPr>
              <a:t> can explicitly track number of sequences per samples as a potential confounding variable</a:t>
            </a:r>
            <a:endParaRPr lang="en-US" dirty="0"/>
          </a:p>
        </p:txBody>
      </p:sp>
      <p:sp>
        <p:nvSpPr>
          <p:cNvPr id="4" name="Rectangle 3"/>
          <p:cNvSpPr/>
          <p:nvPr/>
        </p:nvSpPr>
        <p:spPr>
          <a:xfrm>
            <a:off x="5779325" y="4384504"/>
            <a:ext cx="6096000" cy="923330"/>
          </a:xfrm>
          <a:prstGeom prst="rect">
            <a:avLst/>
          </a:prstGeom>
        </p:spPr>
        <p:txBody>
          <a:bodyPr>
            <a:spAutoFit/>
          </a:bodyPr>
          <a:lstStyle/>
          <a:p>
            <a:r>
              <a:rPr lang="en-US" dirty="0">
                <a:latin typeface="Arial" pitchFamily="34" charset="0"/>
                <a:cs typeface="Arial" pitchFamily="34" charset="0"/>
              </a:rPr>
              <a:t>Just as no one statistical test is appropriate for inference, there is likely no one normalization scheme that will be appropriate for all datasets.</a:t>
            </a:r>
            <a:endParaRPr lang="en-US" dirty="0"/>
          </a:p>
        </p:txBody>
      </p:sp>
    </p:spTree>
    <p:extLst>
      <p:ext uri="{BB962C8B-B14F-4D97-AF65-F5344CB8AC3E}">
        <p14:creationId xmlns:p14="http://schemas.microsoft.com/office/powerpoint/2010/main" val="850987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5834"/>
            <a:ext cx="64299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FF0000"/>
                </a:solidFill>
                <a:latin typeface="Arial" pitchFamily="34" charset="0"/>
                <a:cs typeface="Arial" pitchFamily="34" charset="0"/>
              </a:rPr>
              <a:t>Low abundance samples are inherently challenging to survey</a:t>
            </a:r>
          </a:p>
        </p:txBody>
      </p:sp>
      <p:pic>
        <p:nvPicPr>
          <p:cNvPr id="5" name="Picture 4"/>
          <p:cNvPicPr>
            <a:picLocks noChangeAspect="1" noChangeArrowheads="1"/>
          </p:cNvPicPr>
          <p:nvPr/>
        </p:nvPicPr>
        <p:blipFill>
          <a:blip r:embed="rId2" cstate="print"/>
          <a:srcRect/>
          <a:stretch>
            <a:fillRect/>
          </a:stretch>
        </p:blipFill>
        <p:spPr bwMode="auto">
          <a:xfrm>
            <a:off x="1143000" y="527565"/>
            <a:ext cx="7848599" cy="5543651"/>
          </a:xfrm>
          <a:prstGeom prst="rect">
            <a:avLst/>
          </a:prstGeom>
          <a:noFill/>
          <a:ln w="9525">
            <a:noFill/>
            <a:miter lim="800000"/>
            <a:headEnd/>
            <a:tailEnd/>
          </a:ln>
        </p:spPr>
      </p:pic>
      <p:cxnSp>
        <p:nvCxnSpPr>
          <p:cNvPr id="6" name="Straight Arrow Connector 5"/>
          <p:cNvCxnSpPr/>
          <p:nvPr/>
        </p:nvCxnSpPr>
        <p:spPr>
          <a:xfrm>
            <a:off x="4343400" y="6090166"/>
            <a:ext cx="26670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7"/>
          <p:cNvSpPr txBox="1"/>
          <p:nvPr/>
        </p:nvSpPr>
        <p:spPr>
          <a:xfrm>
            <a:off x="5017715" y="6090166"/>
            <a:ext cx="1866217"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FF0000"/>
                </a:solidFill>
                <a:latin typeface="Arial" pitchFamily="34" charset="0"/>
                <a:cs typeface="Arial" pitchFamily="34" charset="0"/>
              </a:rPr>
              <a:t>Less abundant</a:t>
            </a:r>
          </a:p>
        </p:txBody>
      </p:sp>
      <p:sp>
        <p:nvSpPr>
          <p:cNvPr id="8" name="Rectangle 7"/>
          <p:cNvSpPr/>
          <p:nvPr/>
        </p:nvSpPr>
        <p:spPr>
          <a:xfrm>
            <a:off x="609600" y="6390501"/>
            <a:ext cx="11201400"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Arial" pitchFamily="34" charset="0"/>
                <a:cs typeface="Arial" pitchFamily="34" charset="0"/>
              </a:rPr>
              <a:t>Hanna et al - Comparison of culture and molecular techniques for microbial community characterization </a:t>
            </a:r>
          </a:p>
          <a:p>
            <a:r>
              <a:rPr lang="en-US" sz="1200" dirty="0">
                <a:latin typeface="Arial" pitchFamily="34" charset="0"/>
                <a:cs typeface="Arial" pitchFamily="34" charset="0"/>
              </a:rPr>
              <a:t>in infected necrotizing pancreatitis - J. Surgical Research - 2014</a:t>
            </a:r>
          </a:p>
        </p:txBody>
      </p:sp>
    </p:spTree>
    <p:extLst>
      <p:ext uri="{BB962C8B-B14F-4D97-AF65-F5344CB8AC3E}">
        <p14:creationId xmlns:p14="http://schemas.microsoft.com/office/powerpoint/2010/main" val="1084261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43788" y="304800"/>
            <a:ext cx="5814412" cy="369332"/>
          </a:xfrm>
          <a:prstGeom prst="rect">
            <a:avLst/>
          </a:prstGeom>
          <a:noFill/>
        </p:spPr>
        <p:txBody>
          <a:bodyPr wrap="none" rtlCol="0">
            <a:spAutoFit/>
          </a:bodyPr>
          <a:lstStyle/>
          <a:p>
            <a:r>
              <a:rPr lang="en-US" dirty="0">
                <a:solidFill>
                  <a:srgbClr val="FF0000"/>
                </a:solidFill>
                <a:latin typeface="Arial" pitchFamily="34" charset="0"/>
                <a:cs typeface="Arial" pitchFamily="34" charset="0"/>
              </a:rPr>
              <a:t>Can we fairly compare high and low biomass samples?</a:t>
            </a:r>
          </a:p>
        </p:txBody>
      </p:sp>
      <p:pic>
        <p:nvPicPr>
          <p:cNvPr id="1026" name="Picture 2"/>
          <p:cNvPicPr>
            <a:picLocks noChangeAspect="1" noChangeArrowheads="1"/>
          </p:cNvPicPr>
          <p:nvPr/>
        </p:nvPicPr>
        <p:blipFill>
          <a:blip r:embed="rId2" cstate="print"/>
          <a:srcRect/>
          <a:stretch>
            <a:fillRect/>
          </a:stretch>
        </p:blipFill>
        <p:spPr bwMode="auto">
          <a:xfrm>
            <a:off x="2590801" y="1102477"/>
            <a:ext cx="3581401" cy="3346812"/>
          </a:xfrm>
          <a:prstGeom prst="rect">
            <a:avLst/>
          </a:prstGeom>
          <a:noFill/>
          <a:ln w="9525">
            <a:noFill/>
            <a:miter lim="800000"/>
            <a:headEnd/>
            <a:tailEnd/>
          </a:ln>
        </p:spPr>
      </p:pic>
      <p:sp>
        <p:nvSpPr>
          <p:cNvPr id="7" name="TextBox 6"/>
          <p:cNvSpPr txBox="1"/>
          <p:nvPr/>
        </p:nvSpPr>
        <p:spPr>
          <a:xfrm flipH="1">
            <a:off x="6400801" y="2544289"/>
            <a:ext cx="1325881" cy="523220"/>
          </a:xfrm>
          <a:prstGeom prst="rect">
            <a:avLst/>
          </a:prstGeom>
          <a:noFill/>
        </p:spPr>
        <p:txBody>
          <a:bodyPr wrap="square" rtlCol="0">
            <a:spAutoFit/>
          </a:bodyPr>
          <a:lstStyle/>
          <a:p>
            <a:r>
              <a:rPr lang="en-US" sz="2800" dirty="0">
                <a:latin typeface="Arial" pitchFamily="34" charset="0"/>
                <a:cs typeface="Arial" pitchFamily="34" charset="0"/>
              </a:rPr>
              <a:t>VS.</a:t>
            </a:r>
          </a:p>
        </p:txBody>
      </p:sp>
      <p:pic>
        <p:nvPicPr>
          <p:cNvPr id="9" name="Picture 2"/>
          <p:cNvPicPr>
            <a:picLocks noChangeAspect="1" noChangeArrowheads="1"/>
          </p:cNvPicPr>
          <p:nvPr/>
        </p:nvPicPr>
        <p:blipFill>
          <a:blip r:embed="rId3" cstate="print"/>
          <a:srcRect/>
          <a:stretch>
            <a:fillRect/>
          </a:stretch>
        </p:blipFill>
        <p:spPr bwMode="auto">
          <a:xfrm>
            <a:off x="7827236" y="2696689"/>
            <a:ext cx="326165" cy="304800"/>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3480460" y="5117068"/>
            <a:ext cx="7772400" cy="1524000"/>
          </a:xfrm>
          <a:prstGeom prst="rect">
            <a:avLst/>
          </a:prstGeom>
        </p:spPr>
      </p:pic>
    </p:spTree>
    <p:extLst>
      <p:ext uri="{BB962C8B-B14F-4D97-AF65-F5344CB8AC3E}">
        <p14:creationId xmlns:p14="http://schemas.microsoft.com/office/powerpoint/2010/main" val="4223219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80743" y="404812"/>
            <a:ext cx="843051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FF0000"/>
                </a:solidFill>
                <a:latin typeface="Arial" pitchFamily="34" charset="0"/>
                <a:cs typeface="Arial" pitchFamily="34" charset="0"/>
              </a:rPr>
              <a:t>Clearly the sequencing of negative controls should be part of all of our pipelines..</a:t>
            </a:r>
          </a:p>
        </p:txBody>
      </p:sp>
      <p:pic>
        <p:nvPicPr>
          <p:cNvPr id="5" name="Picture 4"/>
          <p:cNvPicPr>
            <a:picLocks noChangeAspect="1" noChangeArrowheads="1"/>
          </p:cNvPicPr>
          <p:nvPr/>
        </p:nvPicPr>
        <p:blipFill>
          <a:blip r:embed="rId2" cstate="print"/>
          <a:srcRect/>
          <a:stretch>
            <a:fillRect/>
          </a:stretch>
        </p:blipFill>
        <p:spPr bwMode="auto">
          <a:xfrm>
            <a:off x="2642743" y="785812"/>
            <a:ext cx="7026965" cy="3429000"/>
          </a:xfrm>
          <a:prstGeom prst="rect">
            <a:avLst/>
          </a:prstGeom>
          <a:noFill/>
          <a:ln w="9525">
            <a:noFill/>
            <a:miter lim="800000"/>
            <a:headEnd/>
            <a:tailEnd/>
          </a:ln>
        </p:spPr>
      </p:pic>
      <p:pic>
        <p:nvPicPr>
          <p:cNvPr id="6" name="Picture 5"/>
          <p:cNvPicPr>
            <a:picLocks noChangeAspect="1" noChangeArrowheads="1"/>
          </p:cNvPicPr>
          <p:nvPr/>
        </p:nvPicPr>
        <p:blipFill>
          <a:blip r:embed="rId3" cstate="print"/>
          <a:srcRect/>
          <a:stretch>
            <a:fillRect/>
          </a:stretch>
        </p:blipFill>
        <p:spPr bwMode="auto">
          <a:xfrm>
            <a:off x="3861943" y="4672012"/>
            <a:ext cx="6134100" cy="1781175"/>
          </a:xfrm>
          <a:prstGeom prst="rect">
            <a:avLst/>
          </a:prstGeom>
          <a:noFill/>
          <a:ln w="9525">
            <a:noFill/>
            <a:miter lim="800000"/>
            <a:headEnd/>
            <a:tailEnd/>
          </a:ln>
        </p:spPr>
      </p:pic>
    </p:spTree>
    <p:extLst>
      <p:ext uri="{BB962C8B-B14F-4D97-AF65-F5344CB8AC3E}">
        <p14:creationId xmlns:p14="http://schemas.microsoft.com/office/powerpoint/2010/main" val="1927315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srcRect/>
          <a:stretch>
            <a:fillRect/>
          </a:stretch>
        </p:blipFill>
        <p:spPr bwMode="auto">
          <a:xfrm>
            <a:off x="233963" y="133148"/>
            <a:ext cx="10403985" cy="6509205"/>
          </a:xfrm>
          <a:prstGeom prst="rect">
            <a:avLst/>
          </a:prstGeom>
          <a:noFill/>
          <a:ln w="9525">
            <a:noFill/>
            <a:miter lim="800000"/>
            <a:headEnd/>
            <a:tailEnd/>
          </a:ln>
        </p:spPr>
      </p:pic>
      <p:sp>
        <p:nvSpPr>
          <p:cNvPr id="5" name="TextBox 4"/>
          <p:cNvSpPr txBox="1"/>
          <p:nvPr/>
        </p:nvSpPr>
        <p:spPr>
          <a:xfrm>
            <a:off x="4567175" y="6635609"/>
            <a:ext cx="10591800" cy="230832"/>
          </a:xfrm>
          <a:prstGeom prst="rect">
            <a:avLst/>
          </a:prstGeom>
          <a:noFill/>
        </p:spPr>
        <p:txBody>
          <a:bodyPr wrap="square" rtlCol="0">
            <a:spAutoFit/>
          </a:bodyPr>
          <a:lstStyle/>
          <a:p>
            <a:r>
              <a:rPr lang="en-US" sz="900" dirty="0"/>
              <a:t>Spencer et al, Association between composition of the human gastrointestinal </a:t>
            </a:r>
            <a:r>
              <a:rPr lang="en-US" sz="900" dirty="0" err="1"/>
              <a:t>microbiome</a:t>
            </a:r>
            <a:r>
              <a:rPr lang="en-US" sz="900" dirty="0"/>
              <a:t> and development of fatty liver with </a:t>
            </a:r>
            <a:r>
              <a:rPr lang="en-US" sz="900" dirty="0" err="1"/>
              <a:t>choline</a:t>
            </a:r>
            <a:r>
              <a:rPr lang="en-US" sz="900" dirty="0"/>
              <a:t> deficiency,2011</a:t>
            </a:r>
          </a:p>
        </p:txBody>
      </p:sp>
      <p:sp>
        <p:nvSpPr>
          <p:cNvPr id="6" name="TextBox 5"/>
          <p:cNvSpPr txBox="1"/>
          <p:nvPr/>
        </p:nvSpPr>
        <p:spPr>
          <a:xfrm>
            <a:off x="233964" y="-51517"/>
            <a:ext cx="749435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The signal seen in 16S sequences can be observed with other methods</a:t>
            </a:r>
          </a:p>
        </p:txBody>
      </p:sp>
    </p:spTree>
    <p:extLst>
      <p:ext uri="{BB962C8B-B14F-4D97-AF65-F5344CB8AC3E}">
        <p14:creationId xmlns:p14="http://schemas.microsoft.com/office/powerpoint/2010/main" val="460526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7334" y="1300786"/>
            <a:ext cx="8981705" cy="1969770"/>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Assertion 2: </a:t>
            </a:r>
            <a:r>
              <a:rPr lang="en-US" sz="2400" dirty="0">
                <a:solidFill>
                  <a:srgbClr val="FF0000"/>
                </a:solidFill>
                <a:latin typeface="Arial" panose="020B0604020202020204" pitchFamily="34" charset="0"/>
                <a:cs typeface="Arial" panose="020B0604020202020204" pitchFamily="34" charset="0"/>
              </a:rPr>
              <a:t>Biological reproducibility </a:t>
            </a:r>
            <a:r>
              <a:rPr lang="en-US" sz="2400" dirty="0">
                <a:latin typeface="Arial" panose="020B0604020202020204" pitchFamily="34" charset="0"/>
                <a:cs typeface="Arial" panose="020B0604020202020204" pitchFamily="34" charset="0"/>
              </a:rPr>
              <a:t>is a central challenge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Drugs as confounding variables explains some, and possibly most, of reproducibility across studies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	Animal experiments show surprising amounts of stochasticity</a:t>
            </a:r>
          </a:p>
        </p:txBody>
      </p:sp>
    </p:spTree>
    <p:extLst>
      <p:ext uri="{BB962C8B-B14F-4D97-AF65-F5344CB8AC3E}">
        <p14:creationId xmlns:p14="http://schemas.microsoft.com/office/powerpoint/2010/main" val="2383545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539550" y="1136268"/>
            <a:ext cx="8399381" cy="5511828"/>
          </a:xfrm>
          <a:prstGeom prst="rect">
            <a:avLst/>
          </a:prstGeom>
        </p:spPr>
      </p:pic>
      <p:sp>
        <p:nvSpPr>
          <p:cNvPr id="5" name="Rectangle 4"/>
          <p:cNvSpPr/>
          <p:nvPr/>
        </p:nvSpPr>
        <p:spPr>
          <a:xfrm>
            <a:off x="952410" y="137004"/>
            <a:ext cx="9884229" cy="707886"/>
          </a:xfrm>
          <a:prstGeom prst="rect">
            <a:avLst/>
          </a:prstGeom>
        </p:spPr>
        <p:txBody>
          <a:bodyPr wrap="square">
            <a:spAutoFit/>
          </a:bodyPr>
          <a:lstStyle/>
          <a:p>
            <a:r>
              <a:rPr lang="en-US" altLang="en-US" sz="2000" dirty="0">
                <a:solidFill>
                  <a:srgbClr val="C00000"/>
                </a:solidFill>
                <a:latin typeface="Arial" charset="0"/>
                <a:cs typeface="Arial" charset="0"/>
              </a:rPr>
              <a:t>Does the lab which extracts a sample have a significant effect on Simpson’s diversity?</a:t>
            </a:r>
          </a:p>
          <a:p>
            <a:r>
              <a:rPr lang="en-US" sz="2000" dirty="0">
                <a:solidFill>
                  <a:srgbClr val="C00000"/>
                </a:solidFill>
                <a:latin typeface="Arial" charset="0"/>
                <a:cs typeface="Arial" charset="0"/>
              </a:rPr>
              <a:t>In general, yes.  But for some samples, much more than others </a:t>
            </a:r>
            <a:endParaRPr lang="en-US" sz="2000" dirty="0"/>
          </a:p>
        </p:txBody>
      </p:sp>
      <p:cxnSp>
        <p:nvCxnSpPr>
          <p:cNvPr id="7" name="Straight Arrow Connector 6"/>
          <p:cNvCxnSpPr/>
          <p:nvPr/>
        </p:nvCxnSpPr>
        <p:spPr>
          <a:xfrm flipV="1">
            <a:off x="2931087" y="3519813"/>
            <a:ext cx="876822" cy="638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678484" y="4171167"/>
            <a:ext cx="2467342" cy="1200329"/>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null hypothesis of</a:t>
            </a:r>
          </a:p>
          <a:p>
            <a:r>
              <a:rPr lang="en-US" dirty="0">
                <a:latin typeface="Arial" panose="020B0604020202020204" pitchFamily="34" charset="0"/>
                <a:cs typeface="Arial" panose="020B0604020202020204" pitchFamily="34" charset="0"/>
              </a:rPr>
              <a:t>no effect of Simpson’s</a:t>
            </a:r>
          </a:p>
          <a:p>
            <a:r>
              <a:rPr lang="en-US" dirty="0">
                <a:latin typeface="Arial" panose="020B0604020202020204" pitchFamily="34" charset="0"/>
                <a:cs typeface="Arial" panose="020B0604020202020204" pitchFamily="34" charset="0"/>
              </a:rPr>
              <a:t>diversity by extraction </a:t>
            </a:r>
          </a:p>
          <a:p>
            <a:r>
              <a:rPr lang="en-US" dirty="0">
                <a:latin typeface="Arial" panose="020B0604020202020204" pitchFamily="34" charset="0"/>
                <a:cs typeface="Arial" panose="020B0604020202020204" pitchFamily="34" charset="0"/>
              </a:rPr>
              <a:t>lab</a:t>
            </a:r>
          </a:p>
        </p:txBody>
      </p:sp>
      <p:sp>
        <p:nvSpPr>
          <p:cNvPr id="9" name="TextBox 8"/>
          <p:cNvSpPr txBox="1"/>
          <p:nvPr/>
        </p:nvSpPr>
        <p:spPr>
          <a:xfrm>
            <a:off x="320887" y="6400800"/>
            <a:ext cx="8558208"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Informatics pipelines interact with different extraction pipelines in different ways…</a:t>
            </a:r>
          </a:p>
        </p:txBody>
      </p:sp>
      <p:pic>
        <p:nvPicPr>
          <p:cNvPr id="2" name="Picture 1"/>
          <p:cNvPicPr>
            <a:picLocks noChangeAspect="1"/>
          </p:cNvPicPr>
          <p:nvPr/>
        </p:nvPicPr>
        <p:blipFill>
          <a:blip r:embed="rId4"/>
          <a:stretch>
            <a:fillRect/>
          </a:stretch>
        </p:blipFill>
        <p:spPr>
          <a:xfrm>
            <a:off x="507424" y="974615"/>
            <a:ext cx="3032126" cy="1320295"/>
          </a:xfrm>
          <a:prstGeom prst="rect">
            <a:avLst/>
          </a:prstGeom>
        </p:spPr>
      </p:pic>
      <p:pic>
        <p:nvPicPr>
          <p:cNvPr id="3" name="Picture 2"/>
          <p:cNvPicPr>
            <a:picLocks noChangeAspect="1"/>
          </p:cNvPicPr>
          <p:nvPr/>
        </p:nvPicPr>
        <p:blipFill>
          <a:blip r:embed="rId5"/>
          <a:stretch>
            <a:fillRect/>
          </a:stretch>
        </p:blipFill>
        <p:spPr>
          <a:xfrm>
            <a:off x="563140" y="2390301"/>
            <a:ext cx="2868992" cy="1289094"/>
          </a:xfrm>
          <a:prstGeom prst="rect">
            <a:avLst/>
          </a:prstGeom>
        </p:spPr>
      </p:pic>
    </p:spTree>
    <p:extLst>
      <p:ext uri="{BB962C8B-B14F-4D97-AF65-F5344CB8AC3E}">
        <p14:creationId xmlns:p14="http://schemas.microsoft.com/office/powerpoint/2010/main" val="20949116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6260" y="1146064"/>
            <a:ext cx="10968614" cy="4453070"/>
          </a:xfrm>
          <a:prstGeom prst="rect">
            <a:avLst/>
          </a:prstGeom>
        </p:spPr>
      </p:pic>
      <p:sp>
        <p:nvSpPr>
          <p:cNvPr id="3" name="TextBox 2"/>
          <p:cNvSpPr txBox="1"/>
          <p:nvPr/>
        </p:nvSpPr>
        <p:spPr>
          <a:xfrm>
            <a:off x="35625" y="368135"/>
            <a:ext cx="1160631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Whole genome and PCR based 16S </a:t>
            </a:r>
            <a:r>
              <a:rPr lang="en-US" sz="2000" dirty="0" err="1">
                <a:latin typeface="Arial" panose="020B0604020202020204" pitchFamily="34" charset="0"/>
                <a:cs typeface="Arial" panose="020B0604020202020204" pitchFamily="34" charset="0"/>
              </a:rPr>
              <a:t>rRNA</a:t>
            </a:r>
            <a:r>
              <a:rPr lang="en-US" sz="2000" dirty="0">
                <a:latin typeface="Arial" panose="020B0604020202020204" pitchFamily="34" charset="0"/>
                <a:cs typeface="Arial" panose="020B0604020202020204" pitchFamily="34" charset="0"/>
              </a:rPr>
              <a:t>  tend to agree on prevalent taxa but disagree on rare taxa</a:t>
            </a:r>
          </a:p>
        </p:txBody>
      </p:sp>
      <p:sp>
        <p:nvSpPr>
          <p:cNvPr id="4" name="TextBox 3"/>
          <p:cNvSpPr txBox="1"/>
          <p:nvPr/>
        </p:nvSpPr>
        <p:spPr>
          <a:xfrm>
            <a:off x="356260" y="6305797"/>
            <a:ext cx="9348457" cy="584775"/>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Hamp et al. – 2009 - Effects of Experimental Choices and Analysis Noise on Surveys of the “Rare Biosphere” - AEM</a:t>
            </a:r>
          </a:p>
          <a:p>
            <a:endParaRPr lang="en-US" dirty="0"/>
          </a:p>
        </p:txBody>
      </p:sp>
    </p:spTree>
    <p:extLst>
      <p:ext uri="{BB962C8B-B14F-4D97-AF65-F5344CB8AC3E}">
        <p14:creationId xmlns:p14="http://schemas.microsoft.com/office/powerpoint/2010/main" val="822425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80AFB2-43CE-4A20-A6CC-C3428EE8DAC6}"/>
              </a:ext>
            </a:extLst>
          </p:cNvPr>
          <p:cNvPicPr>
            <a:picLocks noChangeAspect="1"/>
          </p:cNvPicPr>
          <p:nvPr/>
        </p:nvPicPr>
        <p:blipFill>
          <a:blip r:embed="rId3"/>
          <a:stretch>
            <a:fillRect/>
          </a:stretch>
        </p:blipFill>
        <p:spPr>
          <a:xfrm>
            <a:off x="1494729" y="1042147"/>
            <a:ext cx="8630906" cy="5005679"/>
          </a:xfrm>
          <a:prstGeom prst="rect">
            <a:avLst/>
          </a:prstGeom>
        </p:spPr>
      </p:pic>
      <p:sp>
        <p:nvSpPr>
          <p:cNvPr id="5" name="TextBox 4">
            <a:extLst>
              <a:ext uri="{FF2B5EF4-FFF2-40B4-BE49-F238E27FC236}">
                <a16:creationId xmlns:a16="http://schemas.microsoft.com/office/drawing/2014/main" id="{3EF3C542-1FA1-46D4-93E4-B462EA058E52}"/>
              </a:ext>
            </a:extLst>
          </p:cNvPr>
          <p:cNvSpPr txBox="1"/>
          <p:nvPr/>
        </p:nvSpPr>
        <p:spPr>
          <a:xfrm flipH="1">
            <a:off x="4288268" y="6119766"/>
            <a:ext cx="4459046" cy="461665"/>
          </a:xfrm>
          <a:prstGeom prst="rect">
            <a:avLst/>
          </a:prstGeom>
          <a:noFill/>
        </p:spPr>
        <p:txBody>
          <a:bodyPr wrap="square" rtlCol="0">
            <a:spAutoFit/>
          </a:bodyPr>
          <a:lstStyle/>
          <a:p>
            <a:r>
              <a:rPr lang="en-US" sz="2400" dirty="0">
                <a:latin typeface="Arial" panose="020B0604020202020204" pitchFamily="34" charset="0"/>
              </a:rPr>
              <a:t>Relative Abundance</a:t>
            </a:r>
          </a:p>
        </p:txBody>
      </p:sp>
      <p:sp>
        <p:nvSpPr>
          <p:cNvPr id="6" name="TextBox 5">
            <a:extLst>
              <a:ext uri="{FF2B5EF4-FFF2-40B4-BE49-F238E27FC236}">
                <a16:creationId xmlns:a16="http://schemas.microsoft.com/office/drawing/2014/main" id="{D074537F-D59D-4F9C-9C59-7598673FBF3A}"/>
              </a:ext>
            </a:extLst>
          </p:cNvPr>
          <p:cNvSpPr txBox="1"/>
          <p:nvPr/>
        </p:nvSpPr>
        <p:spPr>
          <a:xfrm rot="16200000" flipH="1">
            <a:off x="-1134071" y="2114757"/>
            <a:ext cx="4459046" cy="461665"/>
          </a:xfrm>
          <a:prstGeom prst="rect">
            <a:avLst/>
          </a:prstGeom>
          <a:noFill/>
        </p:spPr>
        <p:txBody>
          <a:bodyPr wrap="square" rtlCol="0">
            <a:spAutoFit/>
          </a:bodyPr>
          <a:lstStyle/>
          <a:p>
            <a:r>
              <a:rPr lang="en-US" sz="2400" dirty="0">
                <a:latin typeface="Arial" panose="020B0604020202020204" pitchFamily="34" charset="0"/>
              </a:rPr>
              <a:t>Correlation Coefficient</a:t>
            </a:r>
          </a:p>
        </p:txBody>
      </p:sp>
      <p:sp>
        <p:nvSpPr>
          <p:cNvPr id="7" name="TextBox 6">
            <a:extLst>
              <a:ext uri="{FF2B5EF4-FFF2-40B4-BE49-F238E27FC236}">
                <a16:creationId xmlns:a16="http://schemas.microsoft.com/office/drawing/2014/main" id="{6B9938F7-783F-4F0E-9868-81933C10AF03}"/>
              </a:ext>
            </a:extLst>
          </p:cNvPr>
          <p:cNvSpPr txBox="1"/>
          <p:nvPr/>
        </p:nvSpPr>
        <p:spPr>
          <a:xfrm flipH="1">
            <a:off x="1126671" y="124230"/>
            <a:ext cx="10289721"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It is harder to measure a reproducible signal on low-abundance taxa  </a:t>
            </a:r>
          </a:p>
        </p:txBody>
      </p:sp>
      <p:sp>
        <p:nvSpPr>
          <p:cNvPr id="2" name="Rectangle 1"/>
          <p:cNvSpPr/>
          <p:nvPr/>
        </p:nvSpPr>
        <p:spPr>
          <a:xfrm>
            <a:off x="1463731" y="1672345"/>
            <a:ext cx="446805" cy="3745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393598" y="1630807"/>
            <a:ext cx="484428"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.8</a:t>
            </a:r>
          </a:p>
        </p:txBody>
      </p:sp>
      <p:sp>
        <p:nvSpPr>
          <p:cNvPr id="8" name="TextBox 7"/>
          <p:cNvSpPr txBox="1"/>
          <p:nvPr/>
        </p:nvSpPr>
        <p:spPr>
          <a:xfrm>
            <a:off x="1375517" y="2418638"/>
            <a:ext cx="484428"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.6</a:t>
            </a:r>
          </a:p>
        </p:txBody>
      </p:sp>
      <p:sp>
        <p:nvSpPr>
          <p:cNvPr id="9" name="TextBox 8"/>
          <p:cNvSpPr txBox="1"/>
          <p:nvPr/>
        </p:nvSpPr>
        <p:spPr>
          <a:xfrm>
            <a:off x="1360020" y="3224550"/>
            <a:ext cx="484428"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.4</a:t>
            </a:r>
          </a:p>
        </p:txBody>
      </p:sp>
      <p:sp>
        <p:nvSpPr>
          <p:cNvPr id="10" name="TextBox 9"/>
          <p:cNvSpPr txBox="1"/>
          <p:nvPr/>
        </p:nvSpPr>
        <p:spPr>
          <a:xfrm>
            <a:off x="1391015" y="4014967"/>
            <a:ext cx="484428"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.2</a:t>
            </a:r>
          </a:p>
        </p:txBody>
      </p:sp>
      <p:sp>
        <p:nvSpPr>
          <p:cNvPr id="11" name="TextBox 10"/>
          <p:cNvSpPr txBox="1"/>
          <p:nvPr/>
        </p:nvSpPr>
        <p:spPr>
          <a:xfrm>
            <a:off x="1388432" y="4818292"/>
            <a:ext cx="484428"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.0</a:t>
            </a:r>
          </a:p>
        </p:txBody>
      </p:sp>
      <p:sp>
        <p:nvSpPr>
          <p:cNvPr id="12" name="Rectangle 11"/>
          <p:cNvSpPr/>
          <p:nvPr/>
        </p:nvSpPr>
        <p:spPr>
          <a:xfrm>
            <a:off x="2309248" y="5831866"/>
            <a:ext cx="7563173" cy="338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704014" y="5707896"/>
            <a:ext cx="883575"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10</a:t>
            </a:r>
            <a:r>
              <a:rPr lang="en-US" sz="3200" baseline="30000" dirty="0">
                <a:latin typeface="Arial" panose="020B0604020202020204" pitchFamily="34" charset="0"/>
                <a:cs typeface="Arial" panose="020B0604020202020204" pitchFamily="34" charset="0"/>
              </a:rPr>
              <a:t>-1</a:t>
            </a:r>
          </a:p>
        </p:txBody>
      </p:sp>
      <p:sp>
        <p:nvSpPr>
          <p:cNvPr id="15" name="TextBox 14"/>
          <p:cNvSpPr txBox="1"/>
          <p:nvPr/>
        </p:nvSpPr>
        <p:spPr>
          <a:xfrm>
            <a:off x="7709540" y="5705316"/>
            <a:ext cx="883575"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10</a:t>
            </a:r>
            <a:r>
              <a:rPr lang="en-US" sz="3200" baseline="30000" dirty="0">
                <a:latin typeface="Arial" panose="020B0604020202020204" pitchFamily="34" charset="0"/>
                <a:cs typeface="Arial" panose="020B0604020202020204" pitchFamily="34" charset="0"/>
              </a:rPr>
              <a:t>-2</a:t>
            </a:r>
          </a:p>
        </p:txBody>
      </p:sp>
      <p:sp>
        <p:nvSpPr>
          <p:cNvPr id="16" name="TextBox 15"/>
          <p:cNvSpPr txBox="1"/>
          <p:nvPr/>
        </p:nvSpPr>
        <p:spPr>
          <a:xfrm>
            <a:off x="6748644" y="5705313"/>
            <a:ext cx="883575"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10</a:t>
            </a:r>
            <a:r>
              <a:rPr lang="en-US" sz="3200" baseline="30000" dirty="0">
                <a:latin typeface="Arial" panose="020B0604020202020204" pitchFamily="34" charset="0"/>
                <a:cs typeface="Arial" panose="020B0604020202020204" pitchFamily="34" charset="0"/>
              </a:rPr>
              <a:t>-3</a:t>
            </a:r>
          </a:p>
        </p:txBody>
      </p:sp>
      <p:sp>
        <p:nvSpPr>
          <p:cNvPr id="17" name="TextBox 16"/>
          <p:cNvSpPr txBox="1"/>
          <p:nvPr/>
        </p:nvSpPr>
        <p:spPr>
          <a:xfrm>
            <a:off x="5849747" y="5689815"/>
            <a:ext cx="883575"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10</a:t>
            </a:r>
            <a:r>
              <a:rPr lang="en-US" sz="3200" baseline="30000" dirty="0">
                <a:latin typeface="Arial" panose="020B0604020202020204" pitchFamily="34" charset="0"/>
                <a:cs typeface="Arial" panose="020B0604020202020204" pitchFamily="34" charset="0"/>
              </a:rPr>
              <a:t>-4</a:t>
            </a:r>
          </a:p>
        </p:txBody>
      </p:sp>
      <p:sp>
        <p:nvSpPr>
          <p:cNvPr id="18" name="TextBox 17"/>
          <p:cNvSpPr txBox="1"/>
          <p:nvPr/>
        </p:nvSpPr>
        <p:spPr>
          <a:xfrm>
            <a:off x="4919844" y="5705313"/>
            <a:ext cx="883575"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10</a:t>
            </a:r>
            <a:r>
              <a:rPr lang="en-US" sz="3200" baseline="30000" dirty="0">
                <a:latin typeface="Arial" panose="020B0604020202020204" pitchFamily="34" charset="0"/>
                <a:cs typeface="Arial" panose="020B0604020202020204" pitchFamily="34" charset="0"/>
              </a:rPr>
              <a:t>-5</a:t>
            </a:r>
          </a:p>
        </p:txBody>
      </p:sp>
      <p:sp>
        <p:nvSpPr>
          <p:cNvPr id="20" name="TextBox 19"/>
          <p:cNvSpPr txBox="1"/>
          <p:nvPr/>
        </p:nvSpPr>
        <p:spPr>
          <a:xfrm>
            <a:off x="4002857" y="5702732"/>
            <a:ext cx="883575"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10</a:t>
            </a:r>
            <a:r>
              <a:rPr lang="en-US" sz="3200" baseline="30000" dirty="0">
                <a:latin typeface="Arial" panose="020B0604020202020204" pitchFamily="34" charset="0"/>
                <a:cs typeface="Arial" panose="020B0604020202020204" pitchFamily="34" charset="0"/>
              </a:rPr>
              <a:t>-6</a:t>
            </a:r>
          </a:p>
        </p:txBody>
      </p:sp>
      <p:sp>
        <p:nvSpPr>
          <p:cNvPr id="21" name="TextBox 20"/>
          <p:cNvSpPr txBox="1"/>
          <p:nvPr/>
        </p:nvSpPr>
        <p:spPr>
          <a:xfrm>
            <a:off x="3041966" y="5718227"/>
            <a:ext cx="883575"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10</a:t>
            </a:r>
            <a:r>
              <a:rPr lang="en-US" sz="3200" baseline="30000" dirty="0">
                <a:latin typeface="Arial" panose="020B0604020202020204" pitchFamily="34" charset="0"/>
                <a:cs typeface="Arial" panose="020B0604020202020204" pitchFamily="34" charset="0"/>
              </a:rPr>
              <a:t>-7</a:t>
            </a:r>
          </a:p>
        </p:txBody>
      </p:sp>
      <p:sp>
        <p:nvSpPr>
          <p:cNvPr id="22" name="TextBox 21"/>
          <p:cNvSpPr txBox="1"/>
          <p:nvPr/>
        </p:nvSpPr>
        <p:spPr>
          <a:xfrm>
            <a:off x="2019076" y="5718231"/>
            <a:ext cx="883575"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10</a:t>
            </a:r>
            <a:r>
              <a:rPr lang="en-US" sz="3200" baseline="30000" dirty="0">
                <a:latin typeface="Arial" panose="020B0604020202020204" pitchFamily="34" charset="0"/>
                <a:cs typeface="Arial" panose="020B0604020202020204" pitchFamily="34" charset="0"/>
              </a:rPr>
              <a:t>-8</a:t>
            </a:r>
          </a:p>
        </p:txBody>
      </p:sp>
    </p:spTree>
    <p:extLst>
      <p:ext uri="{BB962C8B-B14F-4D97-AF65-F5344CB8AC3E}">
        <p14:creationId xmlns:p14="http://schemas.microsoft.com/office/powerpoint/2010/main" val="813181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79206" y="457509"/>
            <a:ext cx="10029825" cy="2047875"/>
          </a:xfrm>
          <a:prstGeom prst="rect">
            <a:avLst/>
          </a:prstGeom>
        </p:spPr>
      </p:pic>
      <p:sp>
        <p:nvSpPr>
          <p:cNvPr id="4" name="TextBox 3"/>
          <p:cNvSpPr txBox="1"/>
          <p:nvPr/>
        </p:nvSpPr>
        <p:spPr>
          <a:xfrm>
            <a:off x="676894" y="5486401"/>
            <a:ext cx="9995044" cy="1200329"/>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 encourage my students to spend as much or more time on visualization than modeling…</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Languages such as R have extraordinary capacities for allowing detailed inspection of complex, </a:t>
            </a:r>
          </a:p>
          <a:p>
            <a:r>
              <a:rPr lang="en-US" dirty="0">
                <a:latin typeface="Arial" panose="020B0604020202020204" pitchFamily="34" charset="0"/>
                <a:cs typeface="Arial" panose="020B0604020202020204" pitchFamily="34" charset="0"/>
              </a:rPr>
              <a:t>Multi-variate datasets…</a:t>
            </a:r>
          </a:p>
        </p:txBody>
      </p:sp>
      <p:pic>
        <p:nvPicPr>
          <p:cNvPr id="6" name="Picture 5"/>
          <p:cNvPicPr>
            <a:picLocks noChangeAspect="1"/>
          </p:cNvPicPr>
          <p:nvPr/>
        </p:nvPicPr>
        <p:blipFill>
          <a:blip r:embed="rId4"/>
          <a:stretch>
            <a:fillRect/>
          </a:stretch>
        </p:blipFill>
        <p:spPr>
          <a:xfrm>
            <a:off x="1491018" y="2760704"/>
            <a:ext cx="2827035" cy="2470377"/>
          </a:xfrm>
          <a:prstGeom prst="rect">
            <a:avLst/>
          </a:prstGeom>
        </p:spPr>
      </p:pic>
      <p:sp>
        <p:nvSpPr>
          <p:cNvPr id="7" name="TextBox 6"/>
          <p:cNvSpPr txBox="1"/>
          <p:nvPr/>
        </p:nvSpPr>
        <p:spPr>
          <a:xfrm>
            <a:off x="2945080" y="2958153"/>
            <a:ext cx="4020844" cy="369332"/>
          </a:xfrm>
          <a:prstGeom prst="rect">
            <a:avLst/>
          </a:prstGeom>
          <a:noFill/>
        </p:spPr>
        <p:txBody>
          <a:bodyPr wrap="none" rtlCol="0">
            <a:spAutoFit/>
          </a:bodyPr>
          <a:lstStyle/>
          <a:p>
            <a:r>
              <a:rPr lang="en-US" dirty="0"/>
              <a:t>“If you can’t see it, it’s probably not real”</a:t>
            </a:r>
          </a:p>
        </p:txBody>
      </p:sp>
    </p:spTree>
    <p:extLst>
      <p:ext uri="{BB962C8B-B14F-4D97-AF65-F5344CB8AC3E}">
        <p14:creationId xmlns:p14="http://schemas.microsoft.com/office/powerpoint/2010/main" val="2651622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CA3A53-F8F9-4C3E-AB60-3CCE8525FBA6}"/>
              </a:ext>
            </a:extLst>
          </p:cNvPr>
          <p:cNvPicPr>
            <a:picLocks noChangeAspect="1"/>
          </p:cNvPicPr>
          <p:nvPr/>
        </p:nvPicPr>
        <p:blipFill>
          <a:blip r:embed="rId2"/>
          <a:stretch>
            <a:fillRect/>
          </a:stretch>
        </p:blipFill>
        <p:spPr>
          <a:xfrm>
            <a:off x="2712158" y="0"/>
            <a:ext cx="6767684" cy="6858000"/>
          </a:xfrm>
          <a:prstGeom prst="rect">
            <a:avLst/>
          </a:prstGeom>
        </p:spPr>
      </p:pic>
    </p:spTree>
    <p:extLst>
      <p:ext uri="{BB962C8B-B14F-4D97-AF65-F5344CB8AC3E}">
        <p14:creationId xmlns:p14="http://schemas.microsoft.com/office/powerpoint/2010/main" val="26178957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AE1BF5-06DB-4908-909B-92194F29527D}"/>
              </a:ext>
            </a:extLst>
          </p:cNvPr>
          <p:cNvPicPr>
            <a:picLocks noChangeAspect="1"/>
          </p:cNvPicPr>
          <p:nvPr/>
        </p:nvPicPr>
        <p:blipFill>
          <a:blip r:embed="rId2"/>
          <a:stretch>
            <a:fillRect/>
          </a:stretch>
        </p:blipFill>
        <p:spPr>
          <a:xfrm>
            <a:off x="2703000" y="0"/>
            <a:ext cx="6786000" cy="6858000"/>
          </a:xfrm>
          <a:prstGeom prst="rect">
            <a:avLst/>
          </a:prstGeom>
        </p:spPr>
      </p:pic>
    </p:spTree>
    <p:extLst>
      <p:ext uri="{BB962C8B-B14F-4D97-AF65-F5344CB8AC3E}">
        <p14:creationId xmlns:p14="http://schemas.microsoft.com/office/powerpoint/2010/main" val="12277303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FE7303-BBAD-4DB8-90A5-50F24A5D11B8}"/>
              </a:ext>
            </a:extLst>
          </p:cNvPr>
          <p:cNvPicPr>
            <a:picLocks noChangeAspect="1"/>
          </p:cNvPicPr>
          <p:nvPr/>
        </p:nvPicPr>
        <p:blipFill>
          <a:blip r:embed="rId2"/>
          <a:stretch>
            <a:fillRect/>
          </a:stretch>
        </p:blipFill>
        <p:spPr>
          <a:xfrm>
            <a:off x="2654872" y="-8164"/>
            <a:ext cx="6882255" cy="6858000"/>
          </a:xfrm>
          <a:prstGeom prst="rect">
            <a:avLst/>
          </a:prstGeom>
        </p:spPr>
      </p:pic>
    </p:spTree>
    <p:extLst>
      <p:ext uri="{BB962C8B-B14F-4D97-AF65-F5344CB8AC3E}">
        <p14:creationId xmlns:p14="http://schemas.microsoft.com/office/powerpoint/2010/main" val="847708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8089" y="2486494"/>
            <a:ext cx="9397316" cy="3170099"/>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Our gold standard is reproducibility across studies..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Several recent meta-analyses have been surprisingly encouraging</a:t>
            </a:r>
          </a:p>
          <a:p>
            <a:r>
              <a:rPr lang="en-US" sz="2000" dirty="0">
                <a:latin typeface="Arial" panose="020B0604020202020204" pitchFamily="34" charset="0"/>
                <a:cs typeface="Arial" panose="020B0604020202020204" pitchFamily="34" charset="0"/>
              </a:rPr>
              <a:t>in suggesting that for diseases with larger effect size, reproducibility is achievable</a:t>
            </a:r>
          </a:p>
          <a:p>
            <a:r>
              <a:rPr lang="en-US" sz="2000" dirty="0">
                <a:latin typeface="Arial" panose="020B0604020202020204" pitchFamily="34" charset="0"/>
                <a:cs typeface="Arial" panose="020B0604020202020204" pitchFamily="34" charset="0"/>
              </a:rPr>
              <a:t>	- community will need to pound on these results for awhile</a:t>
            </a:r>
          </a:p>
          <a:p>
            <a:r>
              <a:rPr lang="en-US" sz="2000" dirty="0">
                <a:latin typeface="Arial" panose="020B0604020202020204" pitchFamily="34" charset="0"/>
                <a:cs typeface="Arial" panose="020B0604020202020204" pitchFamily="34" charset="0"/>
              </a:rPr>
              <a:t>	- question of confounders is of central importance</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	</a:t>
            </a:r>
            <a:r>
              <a:rPr lang="en-US" sz="2000" dirty="0">
                <a:solidFill>
                  <a:srgbClr val="FF0000"/>
                </a:solidFill>
                <a:latin typeface="Arial" panose="020B0604020202020204" pitchFamily="34" charset="0"/>
                <a:cs typeface="Arial" panose="020B0604020202020204" pitchFamily="34" charset="0"/>
              </a:rPr>
              <a:t>Is there a single axis of </a:t>
            </a:r>
            <a:r>
              <a:rPr lang="en-US" sz="2000" dirty="0" err="1">
                <a:solidFill>
                  <a:srgbClr val="FF0000"/>
                </a:solidFill>
                <a:latin typeface="Arial" panose="020B0604020202020204" pitchFamily="34" charset="0"/>
                <a:cs typeface="Arial" panose="020B0604020202020204" pitchFamily="34" charset="0"/>
              </a:rPr>
              <a:t>dysbiosis</a:t>
            </a:r>
            <a:r>
              <a:rPr lang="en-US" sz="2000" dirty="0">
                <a:solidFill>
                  <a:srgbClr val="FF0000"/>
                </a:solidFill>
                <a:latin typeface="Arial" panose="020B0604020202020204" pitchFamily="34" charset="0"/>
                <a:cs typeface="Arial" panose="020B0604020202020204" pitchFamily="34" charset="0"/>
              </a:rPr>
              <a:t> across diseases?</a:t>
            </a:r>
          </a:p>
          <a:p>
            <a:r>
              <a:rPr lang="en-US" sz="2000" dirty="0">
                <a:solidFill>
                  <a:srgbClr val="FF0000"/>
                </a:solidFill>
                <a:latin typeface="Arial" panose="020B0604020202020204" pitchFamily="34" charset="0"/>
                <a:cs typeface="Arial" panose="020B0604020202020204" pitchFamily="34" charset="0"/>
              </a:rPr>
              <a:t>	</a:t>
            </a:r>
          </a:p>
          <a:p>
            <a:r>
              <a:rPr lang="en-US" sz="2000" dirty="0">
                <a:solidFill>
                  <a:srgbClr val="FF0000"/>
                </a:solidFill>
                <a:latin typeface="Arial" panose="020B0604020202020204" pitchFamily="34" charset="0"/>
                <a:cs typeface="Arial" panose="020B0604020202020204" pitchFamily="34" charset="0"/>
              </a:rPr>
              <a:t>	If there is, is it caused by exposure to drugs?</a:t>
            </a:r>
          </a:p>
        </p:txBody>
      </p:sp>
      <p:sp>
        <p:nvSpPr>
          <p:cNvPr id="3" name="TextBox 2"/>
          <p:cNvSpPr txBox="1"/>
          <p:nvPr/>
        </p:nvSpPr>
        <p:spPr>
          <a:xfrm>
            <a:off x="1402266" y="225793"/>
            <a:ext cx="9227206" cy="2123658"/>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“Law is to justice as medicine is to immortality”….</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As “genomics pipelines are to unbiased truth”</a:t>
            </a:r>
          </a:p>
          <a:p>
            <a:endParaRPr lang="en-US" dirty="0"/>
          </a:p>
          <a:p>
            <a:endParaRPr lang="en-US" dirty="0"/>
          </a:p>
        </p:txBody>
      </p:sp>
    </p:spTree>
    <p:extLst>
      <p:ext uri="{BB962C8B-B14F-4D97-AF65-F5344CB8AC3E}">
        <p14:creationId xmlns:p14="http://schemas.microsoft.com/office/powerpoint/2010/main" val="2108665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77045" y="902532"/>
            <a:ext cx="5788099" cy="5194627"/>
          </a:xfrm>
          <a:prstGeom prst="rect">
            <a:avLst/>
          </a:prstGeom>
        </p:spPr>
      </p:pic>
      <p:pic>
        <p:nvPicPr>
          <p:cNvPr id="6" name="Picture 5"/>
          <p:cNvPicPr>
            <a:picLocks noChangeAspect="1"/>
          </p:cNvPicPr>
          <p:nvPr/>
        </p:nvPicPr>
        <p:blipFill>
          <a:blip r:embed="rId4"/>
          <a:stretch>
            <a:fillRect/>
          </a:stretch>
        </p:blipFill>
        <p:spPr>
          <a:xfrm>
            <a:off x="2623156" y="521532"/>
            <a:ext cx="1619250" cy="381000"/>
          </a:xfrm>
          <a:prstGeom prst="rect">
            <a:avLst/>
          </a:prstGeom>
        </p:spPr>
      </p:pic>
      <p:sp>
        <p:nvSpPr>
          <p:cNvPr id="9" name="Rectangle 8"/>
          <p:cNvSpPr/>
          <p:nvPr/>
        </p:nvSpPr>
        <p:spPr>
          <a:xfrm>
            <a:off x="303939" y="6447017"/>
            <a:ext cx="11987021" cy="461665"/>
          </a:xfrm>
          <a:prstGeom prst="rect">
            <a:avLst/>
          </a:prstGeom>
        </p:spPr>
        <p:txBody>
          <a:bodyPr wrap="square">
            <a:spAutoFit/>
          </a:bodyPr>
          <a:lstStyle/>
          <a:p>
            <a:r>
              <a:rPr lang="en-US" sz="1200" dirty="0">
                <a:latin typeface="Arial" panose="020B0604020202020204" pitchFamily="34" charset="0"/>
                <a:cs typeface="Arial" panose="020B0604020202020204" pitchFamily="34" charset="0"/>
              </a:rPr>
              <a:t>Inter-niche and inter-individual variation in gut microbial community assessment using stool, rectal swab, and mucosal samples.  </a:t>
            </a:r>
            <a:r>
              <a:rPr lang="en-US" sz="1200" dirty="0" err="1">
                <a:latin typeface="Arial" panose="020B0604020202020204" pitchFamily="34" charset="0"/>
                <a:cs typeface="Arial" panose="020B0604020202020204" pitchFamily="34" charset="0"/>
              </a:rPr>
              <a:t>Roshonda</a:t>
            </a:r>
            <a:r>
              <a:rPr lang="en-US" sz="1200" dirty="0">
                <a:latin typeface="Arial" panose="020B0604020202020204" pitchFamily="34" charset="0"/>
                <a:cs typeface="Arial" panose="020B0604020202020204" pitchFamily="34" charset="0"/>
              </a:rPr>
              <a:t> B. Jones, </a:t>
            </a:r>
            <a:r>
              <a:rPr lang="en-US" sz="1200" dirty="0" err="1">
                <a:latin typeface="Arial" panose="020B0604020202020204" pitchFamily="34" charset="0"/>
                <a:cs typeface="Arial" panose="020B0604020202020204" pitchFamily="34" charset="0"/>
              </a:rPr>
              <a:t>Xiangzhu</a:t>
            </a:r>
            <a:r>
              <a:rPr lang="en-US" sz="1200" dirty="0">
                <a:latin typeface="Arial" panose="020B0604020202020204" pitchFamily="34" charset="0"/>
                <a:cs typeface="Arial" panose="020B0604020202020204" pitchFamily="34" charset="0"/>
              </a:rPr>
              <a:t> Zhu, Emily Moan, Harvey J. </a:t>
            </a:r>
            <a:r>
              <a:rPr lang="en-US" sz="1200" dirty="0" err="1">
                <a:latin typeface="Arial" panose="020B0604020202020204" pitchFamily="34" charset="0"/>
                <a:cs typeface="Arial" panose="020B0604020202020204" pitchFamily="34" charset="0"/>
              </a:rPr>
              <a:t>Murff</a:t>
            </a:r>
            <a:r>
              <a:rPr lang="en-US" sz="1200" dirty="0">
                <a:latin typeface="Arial" panose="020B0604020202020204" pitchFamily="34" charset="0"/>
                <a:cs typeface="Arial" panose="020B0604020202020204" pitchFamily="34" charset="0"/>
              </a:rPr>
              <a:t>, Reid M. Ness, Douglas L. </a:t>
            </a:r>
            <a:r>
              <a:rPr lang="en-US" sz="1200" dirty="0" err="1">
                <a:latin typeface="Arial" panose="020B0604020202020204" pitchFamily="34" charset="0"/>
                <a:cs typeface="Arial" panose="020B0604020202020204" pitchFamily="34" charset="0"/>
              </a:rPr>
              <a:t>Seidner</a:t>
            </a:r>
            <a:r>
              <a:rPr lang="en-US" sz="1200" dirty="0">
                <a:latin typeface="Arial" panose="020B0604020202020204" pitchFamily="34" charset="0"/>
                <a:cs typeface="Arial" panose="020B0604020202020204" pitchFamily="34" charset="0"/>
              </a:rPr>
              <a:t>, Chang Yu, Qi Dai, Anthony A. Fodor, M. Andrea </a:t>
            </a:r>
            <a:r>
              <a:rPr lang="en-US" sz="1200" dirty="0" err="1">
                <a:latin typeface="Arial" panose="020B0604020202020204" pitchFamily="34" charset="0"/>
                <a:cs typeface="Arial" panose="020B0604020202020204" pitchFamily="34" charset="0"/>
              </a:rPr>
              <a:t>Azcarate</a:t>
            </a:r>
            <a:r>
              <a:rPr lang="en-US" sz="1200" dirty="0">
                <a:latin typeface="Arial" panose="020B0604020202020204" pitchFamily="34" charset="0"/>
                <a:cs typeface="Arial" panose="020B0604020202020204" pitchFamily="34" charset="0"/>
              </a:rPr>
              <a:t>-Peril, Martha J. </a:t>
            </a:r>
            <a:r>
              <a:rPr lang="en-US" sz="1200" dirty="0" err="1">
                <a:latin typeface="Arial" panose="020B0604020202020204" pitchFamily="34" charset="0"/>
                <a:cs typeface="Arial" panose="020B0604020202020204" pitchFamily="34" charset="0"/>
              </a:rPr>
              <a:t>Shrubsole</a:t>
            </a:r>
            <a:r>
              <a:rPr lang="en-US" sz="1200" dirty="0">
                <a:latin typeface="Arial" panose="020B0604020202020204" pitchFamily="34" charset="0"/>
                <a:cs typeface="Arial" panose="020B0604020202020204" pitchFamily="34" charset="0"/>
              </a:rPr>
              <a:t> (in </a:t>
            </a:r>
            <a:r>
              <a:rPr lang="en-US" sz="1200" dirty="0" err="1">
                <a:latin typeface="Arial" panose="020B0604020202020204" pitchFamily="34" charset="0"/>
                <a:cs typeface="Arial" panose="020B0604020202020204" pitchFamily="34" charset="0"/>
              </a:rPr>
              <a:t>preperation</a:t>
            </a:r>
            <a:r>
              <a:rPr lang="en-US" sz="1200" dirty="0">
                <a:latin typeface="Arial" panose="020B0604020202020204" pitchFamily="34" charset="0"/>
                <a:cs typeface="Arial" panose="020B0604020202020204" pitchFamily="34" charset="0"/>
              </a:rPr>
              <a:t>)</a:t>
            </a:r>
          </a:p>
        </p:txBody>
      </p:sp>
      <p:sp>
        <p:nvSpPr>
          <p:cNvPr id="10" name="Rectangle 9"/>
          <p:cNvSpPr/>
          <p:nvPr/>
        </p:nvSpPr>
        <p:spPr>
          <a:xfrm>
            <a:off x="1959429" y="5854535"/>
            <a:ext cx="3384467" cy="451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a:t>
            </a:r>
          </a:p>
        </p:txBody>
      </p:sp>
      <p:sp>
        <p:nvSpPr>
          <p:cNvPr id="11" name="TextBox 10"/>
          <p:cNvSpPr txBox="1"/>
          <p:nvPr/>
        </p:nvSpPr>
        <p:spPr>
          <a:xfrm>
            <a:off x="1468362" y="5812291"/>
            <a:ext cx="403411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Log 10 ( 16S </a:t>
            </a:r>
            <a:r>
              <a:rPr lang="en-US" sz="2400" dirty="0" err="1">
                <a:latin typeface="Arial" panose="020B0604020202020204" pitchFamily="34" charset="0"/>
                <a:cs typeface="Arial" panose="020B0604020202020204" pitchFamily="34" charset="0"/>
              </a:rPr>
              <a:t>rRNA</a:t>
            </a:r>
            <a:r>
              <a:rPr lang="en-US" sz="2400" dirty="0">
                <a:latin typeface="Arial" panose="020B0604020202020204" pitchFamily="34" charset="0"/>
                <a:cs typeface="Arial" panose="020B0604020202020204" pitchFamily="34" charset="0"/>
              </a:rPr>
              <a:t> counts ) </a:t>
            </a:r>
          </a:p>
        </p:txBody>
      </p:sp>
      <p:sp>
        <p:nvSpPr>
          <p:cNvPr id="12" name="Rectangle 11"/>
          <p:cNvSpPr/>
          <p:nvPr/>
        </p:nvSpPr>
        <p:spPr>
          <a:xfrm>
            <a:off x="7629267" y="5882247"/>
            <a:ext cx="3161654" cy="391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12589" y="1580827"/>
            <a:ext cx="356461" cy="3130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rot="16200000">
            <a:off x="-1433108" y="2909599"/>
            <a:ext cx="3416320"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Log 10 ( WGS counts) </a:t>
            </a:r>
          </a:p>
        </p:txBody>
      </p:sp>
      <p:sp>
        <p:nvSpPr>
          <p:cNvPr id="16" name="Rectangle 15"/>
          <p:cNvSpPr/>
          <p:nvPr/>
        </p:nvSpPr>
        <p:spPr>
          <a:xfrm>
            <a:off x="5995260" y="1733227"/>
            <a:ext cx="356461" cy="3130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202F37C9-9E56-4CE9-8369-5D9E7379E458}"/>
              </a:ext>
            </a:extLst>
          </p:cNvPr>
          <p:cNvPicPr>
            <a:picLocks noChangeAspect="1"/>
          </p:cNvPicPr>
          <p:nvPr/>
        </p:nvPicPr>
        <p:blipFill>
          <a:blip r:embed="rId5"/>
          <a:stretch>
            <a:fillRect/>
          </a:stretch>
        </p:blipFill>
        <p:spPr>
          <a:xfrm>
            <a:off x="6194696" y="743322"/>
            <a:ext cx="5802317" cy="5458528"/>
          </a:xfrm>
          <a:prstGeom prst="rect">
            <a:avLst/>
          </a:prstGeom>
        </p:spPr>
      </p:pic>
      <p:sp>
        <p:nvSpPr>
          <p:cNvPr id="20" name="TextBox 19">
            <a:extLst>
              <a:ext uri="{FF2B5EF4-FFF2-40B4-BE49-F238E27FC236}">
                <a16:creationId xmlns:a16="http://schemas.microsoft.com/office/drawing/2014/main" id="{006C5580-D18F-4D80-AE26-5AEEB6E9EAF6}"/>
              </a:ext>
            </a:extLst>
          </p:cNvPr>
          <p:cNvSpPr txBox="1"/>
          <p:nvPr/>
        </p:nvSpPr>
        <p:spPr>
          <a:xfrm>
            <a:off x="10185299" y="521532"/>
            <a:ext cx="1811714" cy="461665"/>
          </a:xfrm>
          <a:prstGeom prst="rect">
            <a:avLst/>
          </a:prstGeom>
          <a:noFill/>
        </p:spPr>
        <p:txBody>
          <a:bodyPr wrap="none" rtlCol="0">
            <a:spAutoFit/>
          </a:bodyPr>
          <a:lstStyle/>
          <a:p>
            <a:r>
              <a:rPr lang="en-US" sz="2400" dirty="0" err="1">
                <a:latin typeface="Arial" panose="020B0604020202020204" pitchFamily="34" charset="0"/>
                <a:cs typeface="Arial" panose="020B0604020202020204" pitchFamily="34" charset="0"/>
              </a:rPr>
              <a:t>Bacteroides</a:t>
            </a:r>
            <a:endParaRPr lang="en-US" sz="24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E3439009-F8F9-4681-B3AF-3F7CE602B393}"/>
              </a:ext>
            </a:extLst>
          </p:cNvPr>
          <p:cNvSpPr txBox="1"/>
          <p:nvPr/>
        </p:nvSpPr>
        <p:spPr>
          <a:xfrm>
            <a:off x="9847353" y="4010468"/>
            <a:ext cx="1846980"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Unclassified</a:t>
            </a:r>
          </a:p>
        </p:txBody>
      </p:sp>
      <p:sp>
        <p:nvSpPr>
          <p:cNvPr id="23" name="Rectangle 22">
            <a:extLst>
              <a:ext uri="{FF2B5EF4-FFF2-40B4-BE49-F238E27FC236}">
                <a16:creationId xmlns:a16="http://schemas.microsoft.com/office/drawing/2014/main" id="{1CB6EF20-CCF0-4AF6-AE15-2D65D6DF4F74}"/>
              </a:ext>
            </a:extLst>
          </p:cNvPr>
          <p:cNvSpPr/>
          <p:nvPr/>
        </p:nvSpPr>
        <p:spPr>
          <a:xfrm>
            <a:off x="6142586" y="2233776"/>
            <a:ext cx="433952" cy="1751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1543B07-8033-41D7-8D49-698059838C84}"/>
              </a:ext>
            </a:extLst>
          </p:cNvPr>
          <p:cNvSpPr txBox="1"/>
          <p:nvPr/>
        </p:nvSpPr>
        <p:spPr>
          <a:xfrm rot="16200000">
            <a:off x="4633782" y="2808584"/>
            <a:ext cx="3228000"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Correlation Coefficient</a:t>
            </a:r>
          </a:p>
        </p:txBody>
      </p:sp>
      <p:cxnSp>
        <p:nvCxnSpPr>
          <p:cNvPr id="3" name="Straight Arrow Connector 2">
            <a:extLst>
              <a:ext uri="{FF2B5EF4-FFF2-40B4-BE49-F238E27FC236}">
                <a16:creationId xmlns:a16="http://schemas.microsoft.com/office/drawing/2014/main" id="{C917332C-46FF-4EE3-9E07-54F2EB5F33A5}"/>
              </a:ext>
            </a:extLst>
          </p:cNvPr>
          <p:cNvCxnSpPr>
            <a:stCxn id="20" idx="2"/>
          </p:cNvCxnSpPr>
          <p:nvPr/>
        </p:nvCxnSpPr>
        <p:spPr>
          <a:xfrm>
            <a:off x="11091156" y="983197"/>
            <a:ext cx="481786" cy="449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12E18AB-29F2-4124-AC23-4C476875EAA4}"/>
              </a:ext>
            </a:extLst>
          </p:cNvPr>
          <p:cNvCxnSpPr>
            <a:stCxn id="22" idx="0"/>
          </p:cNvCxnSpPr>
          <p:nvPr/>
        </p:nvCxnSpPr>
        <p:spPr>
          <a:xfrm flipV="1">
            <a:off x="10770843" y="3798791"/>
            <a:ext cx="561206" cy="211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2533510-C298-4291-A062-EA01897E32DA}"/>
              </a:ext>
            </a:extLst>
          </p:cNvPr>
          <p:cNvSpPr/>
          <p:nvPr/>
        </p:nvSpPr>
        <p:spPr>
          <a:xfrm>
            <a:off x="8606118" y="5882247"/>
            <a:ext cx="1241235" cy="391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9982BA8-365E-4FFF-AFE9-D0C7003C4111}"/>
              </a:ext>
            </a:extLst>
          </p:cNvPr>
          <p:cNvSpPr txBox="1"/>
          <p:nvPr/>
        </p:nvSpPr>
        <p:spPr>
          <a:xfrm>
            <a:off x="6960812" y="5829835"/>
            <a:ext cx="501130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mean Log 10 ( average # of reads) </a:t>
            </a:r>
          </a:p>
        </p:txBody>
      </p:sp>
      <p:sp>
        <p:nvSpPr>
          <p:cNvPr id="29" name="TextBox 28">
            <a:extLst>
              <a:ext uri="{FF2B5EF4-FFF2-40B4-BE49-F238E27FC236}">
                <a16:creationId xmlns:a16="http://schemas.microsoft.com/office/drawing/2014/main" id="{503CD8FD-593D-4CED-BB68-AC16EAB50F59}"/>
              </a:ext>
            </a:extLst>
          </p:cNvPr>
          <p:cNvSpPr txBox="1"/>
          <p:nvPr/>
        </p:nvSpPr>
        <p:spPr>
          <a:xfrm flipH="1">
            <a:off x="1126671" y="124230"/>
            <a:ext cx="10289721"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It is harder to measure a reproducible signal on low-abundance taxa  </a:t>
            </a:r>
          </a:p>
        </p:txBody>
      </p:sp>
    </p:spTree>
    <p:extLst>
      <p:ext uri="{BB962C8B-B14F-4D97-AF65-F5344CB8AC3E}">
        <p14:creationId xmlns:p14="http://schemas.microsoft.com/office/powerpoint/2010/main" val="1428702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8062" y="-13663"/>
            <a:ext cx="11317522"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Interactions between bacteria can complicate attempts to correct for bias in each step of a pipeline</a:t>
            </a:r>
          </a:p>
        </p:txBody>
      </p:sp>
      <p:pic>
        <p:nvPicPr>
          <p:cNvPr id="7" name="Picture 6"/>
          <p:cNvPicPr>
            <a:picLocks noChangeAspect="1"/>
          </p:cNvPicPr>
          <p:nvPr/>
        </p:nvPicPr>
        <p:blipFill>
          <a:blip r:embed="rId2"/>
          <a:stretch>
            <a:fillRect/>
          </a:stretch>
        </p:blipFill>
        <p:spPr>
          <a:xfrm>
            <a:off x="1257953" y="432215"/>
            <a:ext cx="9339066" cy="561975"/>
          </a:xfrm>
          <a:prstGeom prst="rect">
            <a:avLst/>
          </a:prstGeom>
        </p:spPr>
      </p:pic>
      <p:pic>
        <p:nvPicPr>
          <p:cNvPr id="2" name="Picture 1"/>
          <p:cNvPicPr>
            <a:picLocks noChangeAspect="1"/>
          </p:cNvPicPr>
          <p:nvPr/>
        </p:nvPicPr>
        <p:blipFill>
          <a:blip r:embed="rId3"/>
          <a:stretch>
            <a:fillRect/>
          </a:stretch>
        </p:blipFill>
        <p:spPr>
          <a:xfrm>
            <a:off x="2295215" y="713202"/>
            <a:ext cx="7863215" cy="5481445"/>
          </a:xfrm>
          <a:prstGeom prst="rect">
            <a:avLst/>
          </a:prstGeom>
        </p:spPr>
      </p:pic>
      <p:sp>
        <p:nvSpPr>
          <p:cNvPr id="3" name="Rectangle 2"/>
          <p:cNvSpPr/>
          <p:nvPr/>
        </p:nvSpPr>
        <p:spPr>
          <a:xfrm>
            <a:off x="70509" y="6391280"/>
            <a:ext cx="13035419" cy="369332"/>
          </a:xfrm>
          <a:prstGeom prst="rect">
            <a:avLst/>
          </a:prstGeom>
        </p:spPr>
        <p:txBody>
          <a:bodyPr wrap="square">
            <a:spAutoFit/>
          </a:bodyPr>
          <a:lstStyle/>
          <a:p>
            <a:r>
              <a:rPr lang="en-US" dirty="0"/>
              <a:t>Brooks et al . The truth about metagenomics: quantifying and counteracting bias in 16S </a:t>
            </a:r>
            <a:r>
              <a:rPr lang="en-US" dirty="0" err="1"/>
              <a:t>rRNA</a:t>
            </a:r>
            <a:r>
              <a:rPr lang="en-US" dirty="0"/>
              <a:t> studies.  BMC Microbiology2015</a:t>
            </a:r>
          </a:p>
        </p:txBody>
      </p:sp>
    </p:spTree>
    <p:extLst>
      <p:ext uri="{BB962C8B-B14F-4D97-AF65-F5344CB8AC3E}">
        <p14:creationId xmlns:p14="http://schemas.microsoft.com/office/powerpoint/2010/main" val="1642214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75002" y="897452"/>
            <a:ext cx="6298932" cy="4813253"/>
          </a:xfrm>
          <a:prstGeom prst="rect">
            <a:avLst/>
          </a:prstGeom>
        </p:spPr>
      </p:pic>
      <p:sp>
        <p:nvSpPr>
          <p:cNvPr id="3" name="TextBox 2"/>
          <p:cNvSpPr txBox="1"/>
          <p:nvPr/>
        </p:nvSpPr>
        <p:spPr>
          <a:xfrm>
            <a:off x="94136" y="268680"/>
            <a:ext cx="12285736"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Within a pipeline, inference performed on WGS and 16S can produce very similar results</a:t>
            </a:r>
          </a:p>
        </p:txBody>
      </p:sp>
      <p:pic>
        <p:nvPicPr>
          <p:cNvPr id="4" name="Picture 3"/>
          <p:cNvPicPr>
            <a:picLocks noChangeAspect="1"/>
          </p:cNvPicPr>
          <p:nvPr/>
        </p:nvPicPr>
        <p:blipFill>
          <a:blip r:embed="rId4"/>
          <a:stretch>
            <a:fillRect/>
          </a:stretch>
        </p:blipFill>
        <p:spPr>
          <a:xfrm>
            <a:off x="6709562" y="897452"/>
            <a:ext cx="5260765" cy="1439513"/>
          </a:xfrm>
          <a:prstGeom prst="rect">
            <a:avLst/>
          </a:prstGeom>
        </p:spPr>
      </p:pic>
      <p:pic>
        <p:nvPicPr>
          <p:cNvPr id="5" name="Picture 4"/>
          <p:cNvPicPr>
            <a:picLocks noChangeAspect="1"/>
          </p:cNvPicPr>
          <p:nvPr/>
        </p:nvPicPr>
        <p:blipFill>
          <a:blip r:embed="rId5"/>
          <a:stretch>
            <a:fillRect/>
          </a:stretch>
        </p:blipFill>
        <p:spPr>
          <a:xfrm>
            <a:off x="9140661" y="2666258"/>
            <a:ext cx="2662918" cy="361950"/>
          </a:xfrm>
          <a:prstGeom prst="rect">
            <a:avLst/>
          </a:prstGeom>
        </p:spPr>
      </p:pic>
      <p:pic>
        <p:nvPicPr>
          <p:cNvPr id="6" name="Picture 5"/>
          <p:cNvPicPr>
            <a:picLocks noChangeAspect="1"/>
          </p:cNvPicPr>
          <p:nvPr/>
        </p:nvPicPr>
        <p:blipFill>
          <a:blip r:embed="rId6"/>
          <a:stretch>
            <a:fillRect/>
          </a:stretch>
        </p:blipFill>
        <p:spPr>
          <a:xfrm>
            <a:off x="9694223" y="2361458"/>
            <a:ext cx="1828800" cy="304800"/>
          </a:xfrm>
          <a:prstGeom prst="rect">
            <a:avLst/>
          </a:prstGeom>
        </p:spPr>
      </p:pic>
      <p:sp>
        <p:nvSpPr>
          <p:cNvPr id="7" name="TextBox 6"/>
          <p:cNvSpPr txBox="1"/>
          <p:nvPr/>
        </p:nvSpPr>
        <p:spPr>
          <a:xfrm>
            <a:off x="8680863" y="3028208"/>
            <a:ext cx="249299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Supplementary table 7</a:t>
            </a:r>
          </a:p>
        </p:txBody>
      </p:sp>
      <p:pic>
        <p:nvPicPr>
          <p:cNvPr id="8" name="Picture 7"/>
          <p:cNvPicPr>
            <a:picLocks noChangeAspect="1"/>
          </p:cNvPicPr>
          <p:nvPr/>
        </p:nvPicPr>
        <p:blipFill>
          <a:blip r:embed="rId7"/>
          <a:stretch>
            <a:fillRect/>
          </a:stretch>
        </p:blipFill>
        <p:spPr>
          <a:xfrm>
            <a:off x="7273270" y="3466096"/>
            <a:ext cx="4249753" cy="1245374"/>
          </a:xfrm>
          <a:prstGeom prst="rect">
            <a:avLst/>
          </a:prstGeom>
        </p:spPr>
      </p:pic>
      <p:pic>
        <p:nvPicPr>
          <p:cNvPr id="9" name="Picture 8"/>
          <p:cNvPicPr>
            <a:picLocks noChangeAspect="1"/>
          </p:cNvPicPr>
          <p:nvPr/>
        </p:nvPicPr>
        <p:blipFill>
          <a:blip r:embed="rId8"/>
          <a:stretch>
            <a:fillRect/>
          </a:stretch>
        </p:blipFill>
        <p:spPr>
          <a:xfrm>
            <a:off x="6833323" y="4922512"/>
            <a:ext cx="5129645" cy="1576386"/>
          </a:xfrm>
          <a:prstGeom prst="rect">
            <a:avLst/>
          </a:prstGeom>
        </p:spPr>
      </p:pic>
    </p:spTree>
    <p:extLst>
      <p:ext uri="{BB962C8B-B14F-4D97-AF65-F5344CB8AC3E}">
        <p14:creationId xmlns:p14="http://schemas.microsoft.com/office/powerpoint/2010/main" val="3693757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83648" y="1250793"/>
            <a:ext cx="4972050" cy="1924050"/>
          </a:xfrm>
          <a:prstGeom prst="rect">
            <a:avLst/>
          </a:prstGeom>
        </p:spPr>
      </p:pic>
      <p:sp>
        <p:nvSpPr>
          <p:cNvPr id="5" name="TextBox 4"/>
          <p:cNvSpPr txBox="1"/>
          <p:nvPr/>
        </p:nvSpPr>
        <p:spPr>
          <a:xfrm>
            <a:off x="320510" y="118753"/>
            <a:ext cx="13458307"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Batch effects have long been known to be potential drivers of artifacts of all genomics experiments</a:t>
            </a:r>
          </a:p>
        </p:txBody>
      </p:sp>
      <p:pic>
        <p:nvPicPr>
          <p:cNvPr id="2" name="Picture 1"/>
          <p:cNvPicPr>
            <a:picLocks noChangeAspect="1"/>
          </p:cNvPicPr>
          <p:nvPr/>
        </p:nvPicPr>
        <p:blipFill>
          <a:blip r:embed="rId3"/>
          <a:stretch>
            <a:fillRect/>
          </a:stretch>
        </p:blipFill>
        <p:spPr>
          <a:xfrm>
            <a:off x="1538225" y="3781588"/>
            <a:ext cx="8648700" cy="1447800"/>
          </a:xfrm>
          <a:prstGeom prst="rect">
            <a:avLst/>
          </a:prstGeom>
        </p:spPr>
      </p:pic>
    </p:spTree>
    <p:extLst>
      <p:ext uri="{BB962C8B-B14F-4D97-AF65-F5344CB8AC3E}">
        <p14:creationId xmlns:p14="http://schemas.microsoft.com/office/powerpoint/2010/main" val="1664839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3" descr="C:\Users\sinhar\Dropbox\MBQC Steering Committee\Manuscript\Figures\Figure 1 Overview\Figure 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799" y="2982214"/>
            <a:ext cx="11214443" cy="2009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TextBox 2"/>
          <p:cNvSpPr txBox="1">
            <a:spLocks noChangeArrowheads="1"/>
          </p:cNvSpPr>
          <p:nvPr/>
        </p:nvSpPr>
        <p:spPr bwMode="auto">
          <a:xfrm>
            <a:off x="3743698" y="1391663"/>
            <a:ext cx="43656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3600" dirty="0">
                <a:solidFill>
                  <a:srgbClr val="C00000"/>
                </a:solidFill>
              </a:rPr>
              <a:t>MBQC Study design</a:t>
            </a:r>
          </a:p>
        </p:txBody>
      </p:sp>
      <p:sp>
        <p:nvSpPr>
          <p:cNvPr id="4" name="Rectangle 3"/>
          <p:cNvSpPr/>
          <p:nvPr/>
        </p:nvSpPr>
        <p:spPr>
          <a:xfrm>
            <a:off x="1274351" y="175627"/>
            <a:ext cx="13054740" cy="461665"/>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Pipeline optimization can yield different results on different samples</a:t>
            </a:r>
          </a:p>
        </p:txBody>
      </p:sp>
    </p:spTree>
    <p:extLst>
      <p:ext uri="{BB962C8B-B14F-4D97-AF65-F5344CB8AC3E}">
        <p14:creationId xmlns:p14="http://schemas.microsoft.com/office/powerpoint/2010/main" val="34212792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995</TotalTime>
  <Words>1709</Words>
  <Application>Microsoft Office PowerPoint</Application>
  <PresentationFormat>Widescreen</PresentationFormat>
  <Paragraphs>256</Paragraphs>
  <Slides>44</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 different labs using the same extraction kit get the same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Anthony Fodor</dc:creator>
  <cp:lastModifiedBy>afodor</cp:lastModifiedBy>
  <cp:revision>205</cp:revision>
  <dcterms:created xsi:type="dcterms:W3CDTF">2017-04-13T18:47:44Z</dcterms:created>
  <dcterms:modified xsi:type="dcterms:W3CDTF">2017-05-16T00:36:30Z</dcterms:modified>
</cp:coreProperties>
</file>